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9"/>
  </p:notesMasterIdLst>
  <p:handoutMasterIdLst>
    <p:handoutMasterId r:id="rId70"/>
  </p:handoutMasterIdLst>
  <p:sldIdLst>
    <p:sldId id="256" r:id="rId2"/>
    <p:sldId id="257" r:id="rId3"/>
    <p:sldId id="264" r:id="rId4"/>
    <p:sldId id="440" r:id="rId5"/>
    <p:sldId id="457" r:id="rId6"/>
    <p:sldId id="438" r:id="rId7"/>
    <p:sldId id="439" r:id="rId8"/>
    <p:sldId id="374" r:id="rId9"/>
    <p:sldId id="387" r:id="rId10"/>
    <p:sldId id="380" r:id="rId11"/>
    <p:sldId id="303" r:id="rId12"/>
    <p:sldId id="304" r:id="rId13"/>
    <p:sldId id="283" r:id="rId14"/>
    <p:sldId id="302" r:id="rId15"/>
    <p:sldId id="416" r:id="rId16"/>
    <p:sldId id="464" r:id="rId17"/>
    <p:sldId id="396" r:id="rId18"/>
    <p:sldId id="285" r:id="rId19"/>
    <p:sldId id="259" r:id="rId20"/>
    <p:sldId id="448" r:id="rId21"/>
    <p:sldId id="449" r:id="rId22"/>
    <p:sldId id="451" r:id="rId23"/>
    <p:sldId id="452" r:id="rId24"/>
    <p:sldId id="453" r:id="rId25"/>
    <p:sldId id="454" r:id="rId26"/>
    <p:sldId id="447" r:id="rId27"/>
    <p:sldId id="455" r:id="rId28"/>
    <p:sldId id="456" r:id="rId29"/>
    <p:sldId id="431" r:id="rId30"/>
    <p:sldId id="432" r:id="rId31"/>
    <p:sldId id="433" r:id="rId32"/>
    <p:sldId id="434" r:id="rId33"/>
    <p:sldId id="435" r:id="rId34"/>
    <p:sldId id="436" r:id="rId35"/>
    <p:sldId id="437" r:id="rId36"/>
    <p:sldId id="293" r:id="rId37"/>
    <p:sldId id="390" r:id="rId38"/>
    <p:sldId id="418" r:id="rId39"/>
    <p:sldId id="417" r:id="rId40"/>
    <p:sldId id="419" r:id="rId41"/>
    <p:sldId id="462" r:id="rId42"/>
    <p:sldId id="461" r:id="rId43"/>
    <p:sldId id="405" r:id="rId44"/>
    <p:sldId id="430" r:id="rId45"/>
    <p:sldId id="426" r:id="rId46"/>
    <p:sldId id="427" r:id="rId47"/>
    <p:sldId id="428" r:id="rId48"/>
    <p:sldId id="429" r:id="rId49"/>
    <p:sldId id="441" r:id="rId50"/>
    <p:sldId id="445" r:id="rId51"/>
    <p:sldId id="463" r:id="rId52"/>
    <p:sldId id="377" r:id="rId53"/>
    <p:sldId id="315" r:id="rId54"/>
    <p:sldId id="314" r:id="rId55"/>
    <p:sldId id="263" r:id="rId56"/>
    <p:sldId id="319" r:id="rId57"/>
    <p:sldId id="388" r:id="rId58"/>
    <p:sldId id="320" r:id="rId59"/>
    <p:sldId id="381" r:id="rId60"/>
    <p:sldId id="385" r:id="rId61"/>
    <p:sldId id="393" r:id="rId62"/>
    <p:sldId id="459" r:id="rId63"/>
    <p:sldId id="392" r:id="rId64"/>
    <p:sldId id="386" r:id="rId65"/>
    <p:sldId id="394" r:id="rId66"/>
    <p:sldId id="316" r:id="rId67"/>
    <p:sldId id="44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9" autoAdjust="0"/>
    <p:restoredTop sz="67391" autoAdjust="0"/>
  </p:normalViewPr>
  <p:slideViewPr>
    <p:cSldViewPr>
      <p:cViewPr>
        <p:scale>
          <a:sx n="75" d="100"/>
          <a:sy n="75" d="100"/>
        </p:scale>
        <p:origin x="-512" y="-80"/>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E51C1-19FC-482A-94E8-C48FA9DE083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3C91C21-1305-47E6-AA70-27AA54242B3C}">
      <dgm:prSet phldrT="[Text]" custT="1"/>
      <dgm:spPr/>
      <dgm:t>
        <a:bodyPr/>
        <a:lstStyle/>
        <a:p>
          <a:r>
            <a:rPr lang="en-US" sz="2400" b="1" dirty="0" smtClean="0"/>
            <a:t>LTEL </a:t>
          </a:r>
          <a:r>
            <a:rPr lang="en-US" sz="2400" b="1" dirty="0" smtClean="0"/>
            <a:t>and P-LTEL Meeting </a:t>
          </a:r>
          <a:r>
            <a:rPr lang="en-US" sz="2400" b="1" dirty="0" smtClean="0"/>
            <a:t>Structures</a:t>
          </a:r>
          <a:endParaRPr lang="en-US" sz="2400" b="1" dirty="0"/>
        </a:p>
      </dgm:t>
    </dgm:pt>
    <dgm:pt modelId="{22931E34-A3E0-4627-917C-2191CF0128EF}" type="parTrans" cxnId="{0001E83B-58A6-40CF-9D89-8E5A35903322}">
      <dgm:prSet/>
      <dgm:spPr/>
      <dgm:t>
        <a:bodyPr/>
        <a:lstStyle/>
        <a:p>
          <a:endParaRPr lang="en-US"/>
        </a:p>
      </dgm:t>
    </dgm:pt>
    <dgm:pt modelId="{AD2F4913-C68D-4E8C-A238-2A77E545854E}" type="sibTrans" cxnId="{0001E83B-58A6-40CF-9D89-8E5A35903322}">
      <dgm:prSet/>
      <dgm:spPr/>
      <dgm:t>
        <a:bodyPr/>
        <a:lstStyle/>
        <a:p>
          <a:endParaRPr lang="en-US"/>
        </a:p>
      </dgm:t>
    </dgm:pt>
    <dgm:pt modelId="{4B93D298-AEA0-4EF7-9841-70CA1A276740}">
      <dgm:prSet phldrT="[Text]" custT="1"/>
      <dgm:spPr/>
      <dgm:t>
        <a:bodyPr/>
        <a:lstStyle/>
        <a:p>
          <a:r>
            <a:rPr lang="en-US" sz="2000" dirty="0" smtClean="0"/>
            <a:t>Individual Conferences</a:t>
          </a:r>
          <a:endParaRPr lang="en-US" sz="2000" dirty="0"/>
        </a:p>
      </dgm:t>
    </dgm:pt>
    <dgm:pt modelId="{06AE0894-7CFC-484E-B057-B64B3DBECAC8}" type="parTrans" cxnId="{ADE1C1EA-9EED-42FA-830A-04439F2740F8}">
      <dgm:prSet/>
      <dgm:spPr/>
      <dgm:t>
        <a:bodyPr/>
        <a:lstStyle/>
        <a:p>
          <a:endParaRPr lang="en-US"/>
        </a:p>
      </dgm:t>
    </dgm:pt>
    <dgm:pt modelId="{5FA6FB85-87BC-41E4-8B02-17463AF47FC9}" type="sibTrans" cxnId="{ADE1C1EA-9EED-42FA-830A-04439F2740F8}">
      <dgm:prSet/>
      <dgm:spPr/>
      <dgm:t>
        <a:bodyPr/>
        <a:lstStyle/>
        <a:p>
          <a:endParaRPr lang="en-US"/>
        </a:p>
      </dgm:t>
    </dgm:pt>
    <dgm:pt modelId="{4D259EA4-B393-458F-BD74-21E531E7DEBE}">
      <dgm:prSet phldrT="[Text]" custT="1"/>
      <dgm:spPr/>
      <dgm:t>
        <a:bodyPr/>
        <a:lstStyle/>
        <a:p>
          <a:r>
            <a:rPr lang="en-US" sz="2000" dirty="0" smtClean="0"/>
            <a:t>Group </a:t>
          </a:r>
        </a:p>
        <a:p>
          <a:r>
            <a:rPr lang="en-US" sz="2000" dirty="0" smtClean="0"/>
            <a:t>Meetings</a:t>
          </a:r>
          <a:endParaRPr lang="en-US" sz="2000" dirty="0"/>
        </a:p>
      </dgm:t>
    </dgm:pt>
    <dgm:pt modelId="{AEA697A8-D334-4429-8201-4D7876FBA7EF}" type="parTrans" cxnId="{93062414-FF07-4E70-A69E-223DD43489CF}">
      <dgm:prSet/>
      <dgm:spPr/>
      <dgm:t>
        <a:bodyPr/>
        <a:lstStyle/>
        <a:p>
          <a:endParaRPr lang="en-US"/>
        </a:p>
      </dgm:t>
    </dgm:pt>
    <dgm:pt modelId="{F99B2B5A-6765-4F5D-929F-A581785DDB87}" type="sibTrans" cxnId="{93062414-FF07-4E70-A69E-223DD43489CF}">
      <dgm:prSet/>
      <dgm:spPr/>
      <dgm:t>
        <a:bodyPr/>
        <a:lstStyle/>
        <a:p>
          <a:endParaRPr lang="en-US"/>
        </a:p>
      </dgm:t>
    </dgm:pt>
    <dgm:pt modelId="{A5A77889-FEF8-4D97-9608-321F1A82B948}">
      <dgm:prSet phldrT="[Text]"/>
      <dgm:spPr/>
      <dgm:t>
        <a:bodyPr/>
        <a:lstStyle/>
        <a:p>
          <a:r>
            <a:rPr lang="en-US" dirty="0" smtClean="0"/>
            <a:t>Large LTEL population</a:t>
          </a:r>
          <a:endParaRPr lang="en-US" dirty="0"/>
        </a:p>
      </dgm:t>
    </dgm:pt>
    <dgm:pt modelId="{EA3EAB70-AFA8-4947-A2A9-E679E131C244}" type="parTrans" cxnId="{4DDD55E2-A663-4BBF-9211-C3DAC6EF07BE}">
      <dgm:prSet/>
      <dgm:spPr/>
      <dgm:t>
        <a:bodyPr/>
        <a:lstStyle/>
        <a:p>
          <a:endParaRPr lang="en-US"/>
        </a:p>
      </dgm:t>
    </dgm:pt>
    <dgm:pt modelId="{AB3D91B3-4A43-4F6C-B88C-8B26033A8180}" type="sibTrans" cxnId="{4DDD55E2-A663-4BBF-9211-C3DAC6EF07BE}">
      <dgm:prSet/>
      <dgm:spPr/>
      <dgm:t>
        <a:bodyPr/>
        <a:lstStyle/>
        <a:p>
          <a:endParaRPr lang="en-US"/>
        </a:p>
      </dgm:t>
    </dgm:pt>
    <dgm:pt modelId="{E91CC28E-CA7C-4C91-BCBE-F73C0BA4FF40}">
      <dgm:prSet phldrT="[Text]"/>
      <dgm:spPr/>
      <dgm:t>
        <a:bodyPr/>
        <a:lstStyle/>
        <a:p>
          <a:r>
            <a:rPr lang="en-US" dirty="0" smtClean="0"/>
            <a:t>Small or Large LTEL population</a:t>
          </a:r>
          <a:endParaRPr lang="en-US" dirty="0"/>
        </a:p>
      </dgm:t>
    </dgm:pt>
    <dgm:pt modelId="{204DF2CD-3BCD-4FC6-83E9-E1FDE00BE595}" type="sibTrans" cxnId="{A56EEB8B-B727-4BF9-BBD3-ED6586E9DFBC}">
      <dgm:prSet/>
      <dgm:spPr/>
      <dgm:t>
        <a:bodyPr/>
        <a:lstStyle/>
        <a:p>
          <a:endParaRPr lang="en-US"/>
        </a:p>
      </dgm:t>
    </dgm:pt>
    <dgm:pt modelId="{574793A9-6FC9-41EE-BDC1-29491516FC72}" type="parTrans" cxnId="{A56EEB8B-B727-4BF9-BBD3-ED6586E9DFBC}">
      <dgm:prSet/>
      <dgm:spPr/>
      <dgm:t>
        <a:bodyPr/>
        <a:lstStyle/>
        <a:p>
          <a:endParaRPr lang="en-US"/>
        </a:p>
      </dgm:t>
    </dgm:pt>
    <dgm:pt modelId="{366FA389-78D5-4963-8D52-39044EA3208C}">
      <dgm:prSet phldrT="[Text]"/>
      <dgm:spPr/>
      <dgm:t>
        <a:bodyPr/>
        <a:lstStyle/>
        <a:p>
          <a:r>
            <a:rPr lang="en-US" dirty="0" smtClean="0"/>
            <a:t>Meet individually with students and/or parents </a:t>
          </a:r>
          <a:r>
            <a:rPr lang="en-US" b="1" dirty="0" smtClean="0"/>
            <a:t>together</a:t>
          </a:r>
          <a:r>
            <a:rPr lang="en-US" dirty="0" smtClean="0"/>
            <a:t> or separately if needed</a:t>
          </a:r>
          <a:endParaRPr lang="en-US" dirty="0"/>
        </a:p>
      </dgm:t>
    </dgm:pt>
    <dgm:pt modelId="{83DEF77B-9FEC-406A-8994-5E63FA82A799}" type="parTrans" cxnId="{14390598-6FBE-4674-BE09-033BC2545439}">
      <dgm:prSet/>
      <dgm:spPr/>
      <dgm:t>
        <a:bodyPr/>
        <a:lstStyle/>
        <a:p>
          <a:endParaRPr lang="en-US"/>
        </a:p>
      </dgm:t>
    </dgm:pt>
    <dgm:pt modelId="{6097C68D-17E3-47B5-9900-D1D7AD34CFE1}" type="sibTrans" cxnId="{14390598-6FBE-4674-BE09-033BC2545439}">
      <dgm:prSet/>
      <dgm:spPr/>
      <dgm:t>
        <a:bodyPr/>
        <a:lstStyle/>
        <a:p>
          <a:endParaRPr lang="en-US"/>
        </a:p>
      </dgm:t>
    </dgm:pt>
    <dgm:pt modelId="{7796865A-BD73-463F-A7D9-C86497705CBC}">
      <dgm:prSet phldrT="[Text]"/>
      <dgm:spPr/>
      <dgm:t>
        <a:bodyPr/>
        <a:lstStyle/>
        <a:p>
          <a:r>
            <a:rPr lang="en-US" dirty="0" smtClean="0"/>
            <a:t>Meet with students and/or parents together or separately in groups if needed</a:t>
          </a:r>
          <a:endParaRPr lang="en-US" dirty="0"/>
        </a:p>
      </dgm:t>
    </dgm:pt>
    <dgm:pt modelId="{5E86E922-43D4-422D-9CFD-34C476416DF9}" type="parTrans" cxnId="{9F31C73D-DFDD-4FB4-866B-F310CECBD67F}">
      <dgm:prSet/>
      <dgm:spPr/>
      <dgm:t>
        <a:bodyPr/>
        <a:lstStyle/>
        <a:p>
          <a:endParaRPr lang="en-US"/>
        </a:p>
      </dgm:t>
    </dgm:pt>
    <dgm:pt modelId="{68B6688F-3BFF-4CBF-B919-AA75E8BCDA92}" type="sibTrans" cxnId="{9F31C73D-DFDD-4FB4-866B-F310CECBD67F}">
      <dgm:prSet/>
      <dgm:spPr/>
      <dgm:t>
        <a:bodyPr/>
        <a:lstStyle/>
        <a:p>
          <a:endParaRPr lang="en-US"/>
        </a:p>
      </dgm:t>
    </dgm:pt>
    <dgm:pt modelId="{FF905CA4-1841-48EF-A578-C9BE7B3FEBCE}" type="pres">
      <dgm:prSet presAssocID="{0FCE51C1-19FC-482A-94E8-C48FA9DE083F}" presName="hierChild1" presStyleCnt="0">
        <dgm:presLayoutVars>
          <dgm:chPref val="1"/>
          <dgm:dir/>
          <dgm:animOne val="branch"/>
          <dgm:animLvl val="lvl"/>
          <dgm:resizeHandles/>
        </dgm:presLayoutVars>
      </dgm:prSet>
      <dgm:spPr/>
      <dgm:t>
        <a:bodyPr/>
        <a:lstStyle/>
        <a:p>
          <a:endParaRPr lang="en-US"/>
        </a:p>
      </dgm:t>
    </dgm:pt>
    <dgm:pt modelId="{94ACF4E2-DF8B-477F-B229-13A9D21DC5C5}" type="pres">
      <dgm:prSet presAssocID="{63C91C21-1305-47E6-AA70-27AA54242B3C}" presName="hierRoot1" presStyleCnt="0"/>
      <dgm:spPr/>
    </dgm:pt>
    <dgm:pt modelId="{48A9FFF8-FE4D-4425-ABB7-A3E9E8CC6D8B}" type="pres">
      <dgm:prSet presAssocID="{63C91C21-1305-47E6-AA70-27AA54242B3C}" presName="composite" presStyleCnt="0"/>
      <dgm:spPr/>
    </dgm:pt>
    <dgm:pt modelId="{256DC52B-A2E1-4CCB-82BC-C7FA529649A1}" type="pres">
      <dgm:prSet presAssocID="{63C91C21-1305-47E6-AA70-27AA54242B3C}" presName="background" presStyleLbl="node0" presStyleIdx="0" presStyleCnt="1"/>
      <dgm:spPr/>
    </dgm:pt>
    <dgm:pt modelId="{D1692EC5-81F4-4D21-AC3B-01690022F59D}" type="pres">
      <dgm:prSet presAssocID="{63C91C21-1305-47E6-AA70-27AA54242B3C}" presName="text" presStyleLbl="fgAcc0" presStyleIdx="0" presStyleCnt="1" custScaleX="160603">
        <dgm:presLayoutVars>
          <dgm:chPref val="3"/>
        </dgm:presLayoutVars>
      </dgm:prSet>
      <dgm:spPr/>
      <dgm:t>
        <a:bodyPr/>
        <a:lstStyle/>
        <a:p>
          <a:endParaRPr lang="en-US"/>
        </a:p>
      </dgm:t>
    </dgm:pt>
    <dgm:pt modelId="{C3717CEC-FE54-4F3C-AA9A-CE7FE49D663F}" type="pres">
      <dgm:prSet presAssocID="{63C91C21-1305-47E6-AA70-27AA54242B3C}" presName="hierChild2" presStyleCnt="0"/>
      <dgm:spPr/>
    </dgm:pt>
    <dgm:pt modelId="{DFB6A53A-A82E-4B0B-8B9E-C55BEFA30A71}" type="pres">
      <dgm:prSet presAssocID="{06AE0894-7CFC-484E-B057-B64B3DBECAC8}" presName="Name10" presStyleLbl="parChTrans1D2" presStyleIdx="0" presStyleCnt="2" custSzX="1679264"/>
      <dgm:spPr/>
      <dgm:t>
        <a:bodyPr/>
        <a:lstStyle/>
        <a:p>
          <a:endParaRPr lang="en-US"/>
        </a:p>
      </dgm:t>
    </dgm:pt>
    <dgm:pt modelId="{8FFAE5BD-D9C3-4D4E-B9AD-D9D9C49B6705}" type="pres">
      <dgm:prSet presAssocID="{4B93D298-AEA0-4EF7-9841-70CA1A276740}" presName="hierRoot2" presStyleCnt="0"/>
      <dgm:spPr/>
    </dgm:pt>
    <dgm:pt modelId="{51D47A3D-1007-4042-A5BF-E9B8346EE0E6}" type="pres">
      <dgm:prSet presAssocID="{4B93D298-AEA0-4EF7-9841-70CA1A276740}" presName="composite2" presStyleCnt="0"/>
      <dgm:spPr/>
    </dgm:pt>
    <dgm:pt modelId="{AA437FFA-4AF4-461A-B380-2B944DB1CBF0}" type="pres">
      <dgm:prSet presAssocID="{4B93D298-AEA0-4EF7-9841-70CA1A276740}" presName="background2" presStyleLbl="node2" presStyleIdx="0" presStyleCnt="2"/>
      <dgm:spPr/>
    </dgm:pt>
    <dgm:pt modelId="{D9359893-E027-4A08-9D45-D3D42CD9F498}" type="pres">
      <dgm:prSet presAssocID="{4B93D298-AEA0-4EF7-9841-70CA1A276740}" presName="text2" presStyleLbl="fgAcc2" presStyleIdx="0" presStyleCnt="2" custScaleX="160603">
        <dgm:presLayoutVars>
          <dgm:chPref val="3"/>
        </dgm:presLayoutVars>
      </dgm:prSet>
      <dgm:spPr/>
      <dgm:t>
        <a:bodyPr/>
        <a:lstStyle/>
        <a:p>
          <a:endParaRPr lang="en-US"/>
        </a:p>
      </dgm:t>
    </dgm:pt>
    <dgm:pt modelId="{146ECD7E-D55F-4AD1-9038-869FA7C2A4C1}" type="pres">
      <dgm:prSet presAssocID="{4B93D298-AEA0-4EF7-9841-70CA1A276740}" presName="hierChild3" presStyleCnt="0"/>
      <dgm:spPr/>
    </dgm:pt>
    <dgm:pt modelId="{B9207F30-9EF2-4853-8252-D9B0B42833F5}" type="pres">
      <dgm:prSet presAssocID="{574793A9-6FC9-41EE-BDC1-29491516FC72}" presName="Name17" presStyleLbl="parChTrans1D3" presStyleIdx="0" presStyleCnt="2" custSzX="146855"/>
      <dgm:spPr/>
      <dgm:t>
        <a:bodyPr/>
        <a:lstStyle/>
        <a:p>
          <a:endParaRPr lang="en-US"/>
        </a:p>
      </dgm:t>
    </dgm:pt>
    <dgm:pt modelId="{A6C3F098-DF43-4098-8E98-6BADBAF6C429}" type="pres">
      <dgm:prSet presAssocID="{E91CC28E-CA7C-4C91-BCBE-F73C0BA4FF40}" presName="hierRoot3" presStyleCnt="0"/>
      <dgm:spPr/>
    </dgm:pt>
    <dgm:pt modelId="{13D6A90B-58D9-4C35-A8F8-1124B4EC78CD}" type="pres">
      <dgm:prSet presAssocID="{E91CC28E-CA7C-4C91-BCBE-F73C0BA4FF40}" presName="composite3" presStyleCnt="0"/>
      <dgm:spPr/>
    </dgm:pt>
    <dgm:pt modelId="{1AE21C5A-F5A3-411B-A60C-EF35FE3C77E3}" type="pres">
      <dgm:prSet presAssocID="{E91CC28E-CA7C-4C91-BCBE-F73C0BA4FF40}" presName="background3" presStyleLbl="node3" presStyleIdx="0" presStyleCnt="2"/>
      <dgm:spPr/>
    </dgm:pt>
    <dgm:pt modelId="{8C93E6D0-EBFC-409B-A58F-9A5E00A4AEC6}" type="pres">
      <dgm:prSet presAssocID="{E91CC28E-CA7C-4C91-BCBE-F73C0BA4FF40}" presName="text3" presStyleLbl="fgAcc3" presStyleIdx="0" presStyleCnt="2" custScaleX="160603">
        <dgm:presLayoutVars>
          <dgm:chPref val="3"/>
        </dgm:presLayoutVars>
      </dgm:prSet>
      <dgm:spPr/>
      <dgm:t>
        <a:bodyPr/>
        <a:lstStyle/>
        <a:p>
          <a:endParaRPr lang="en-US"/>
        </a:p>
      </dgm:t>
    </dgm:pt>
    <dgm:pt modelId="{2E71235B-B849-48F8-A83D-D25034195A23}" type="pres">
      <dgm:prSet presAssocID="{E91CC28E-CA7C-4C91-BCBE-F73C0BA4FF40}" presName="hierChild4" presStyleCnt="0"/>
      <dgm:spPr/>
    </dgm:pt>
    <dgm:pt modelId="{7D77E029-F8C5-4194-B713-09C800A4DF52}" type="pres">
      <dgm:prSet presAssocID="{83DEF77B-9FEC-406A-8994-5E63FA82A799}" presName="Name23" presStyleLbl="parChTrans1D4" presStyleIdx="0" presStyleCnt="2" custSzX="146855"/>
      <dgm:spPr/>
      <dgm:t>
        <a:bodyPr/>
        <a:lstStyle/>
        <a:p>
          <a:endParaRPr lang="en-US"/>
        </a:p>
      </dgm:t>
    </dgm:pt>
    <dgm:pt modelId="{8B88F04E-DC6B-41BB-B3FC-87FD41AC570B}" type="pres">
      <dgm:prSet presAssocID="{366FA389-78D5-4963-8D52-39044EA3208C}" presName="hierRoot4" presStyleCnt="0"/>
      <dgm:spPr/>
    </dgm:pt>
    <dgm:pt modelId="{18B7132D-592D-4B29-A491-CB9C96F8DAA0}" type="pres">
      <dgm:prSet presAssocID="{366FA389-78D5-4963-8D52-39044EA3208C}" presName="composite4" presStyleCnt="0"/>
      <dgm:spPr/>
    </dgm:pt>
    <dgm:pt modelId="{E01E7EA3-99A5-40F3-A555-9835FB02C5AF}" type="pres">
      <dgm:prSet presAssocID="{366FA389-78D5-4963-8D52-39044EA3208C}" presName="background4" presStyleLbl="node4" presStyleIdx="0" presStyleCnt="2"/>
      <dgm:spPr/>
    </dgm:pt>
    <dgm:pt modelId="{CDFB513A-D12E-46B6-8DAE-1E9B82C56F07}" type="pres">
      <dgm:prSet presAssocID="{366FA389-78D5-4963-8D52-39044EA3208C}" presName="text4" presStyleLbl="fgAcc4" presStyleIdx="0" presStyleCnt="2" custScaleX="160603">
        <dgm:presLayoutVars>
          <dgm:chPref val="3"/>
        </dgm:presLayoutVars>
      </dgm:prSet>
      <dgm:spPr/>
      <dgm:t>
        <a:bodyPr/>
        <a:lstStyle/>
        <a:p>
          <a:endParaRPr lang="en-US"/>
        </a:p>
      </dgm:t>
    </dgm:pt>
    <dgm:pt modelId="{B48DE6B4-8EB7-49C8-94C7-B62CBE1E47C7}" type="pres">
      <dgm:prSet presAssocID="{366FA389-78D5-4963-8D52-39044EA3208C}" presName="hierChild5" presStyleCnt="0"/>
      <dgm:spPr/>
    </dgm:pt>
    <dgm:pt modelId="{38C60030-196C-468B-9821-9CB47AAC4AB5}" type="pres">
      <dgm:prSet presAssocID="{AEA697A8-D334-4429-8201-4D7876FBA7EF}" presName="Name10" presStyleLbl="parChTrans1D2" presStyleIdx="1" presStyleCnt="2" custSzX="1679264"/>
      <dgm:spPr/>
      <dgm:t>
        <a:bodyPr/>
        <a:lstStyle/>
        <a:p>
          <a:endParaRPr lang="en-US"/>
        </a:p>
      </dgm:t>
    </dgm:pt>
    <dgm:pt modelId="{C4B1A07F-C7E7-4F47-9D11-5D3B48C0F0F7}" type="pres">
      <dgm:prSet presAssocID="{4D259EA4-B393-458F-BD74-21E531E7DEBE}" presName="hierRoot2" presStyleCnt="0"/>
      <dgm:spPr/>
    </dgm:pt>
    <dgm:pt modelId="{446CDD5B-EA63-4017-9B03-B067FDA748EC}" type="pres">
      <dgm:prSet presAssocID="{4D259EA4-B393-458F-BD74-21E531E7DEBE}" presName="composite2" presStyleCnt="0"/>
      <dgm:spPr/>
    </dgm:pt>
    <dgm:pt modelId="{716CDB93-AB5D-4CC6-9EE1-C78BBB927F82}" type="pres">
      <dgm:prSet presAssocID="{4D259EA4-B393-458F-BD74-21E531E7DEBE}" presName="background2" presStyleLbl="node2" presStyleIdx="1" presStyleCnt="2"/>
      <dgm:spPr/>
    </dgm:pt>
    <dgm:pt modelId="{8548F383-1949-4E7C-A8BA-1068C97D04CE}" type="pres">
      <dgm:prSet presAssocID="{4D259EA4-B393-458F-BD74-21E531E7DEBE}" presName="text2" presStyleLbl="fgAcc2" presStyleIdx="1" presStyleCnt="2" custScaleX="160603">
        <dgm:presLayoutVars>
          <dgm:chPref val="3"/>
        </dgm:presLayoutVars>
      </dgm:prSet>
      <dgm:spPr/>
      <dgm:t>
        <a:bodyPr/>
        <a:lstStyle/>
        <a:p>
          <a:endParaRPr lang="en-US"/>
        </a:p>
      </dgm:t>
    </dgm:pt>
    <dgm:pt modelId="{112F6451-7974-4EBB-AEE5-5D9F348D2BFE}" type="pres">
      <dgm:prSet presAssocID="{4D259EA4-B393-458F-BD74-21E531E7DEBE}" presName="hierChild3" presStyleCnt="0"/>
      <dgm:spPr/>
    </dgm:pt>
    <dgm:pt modelId="{6947A5D6-35D8-41A5-81EE-2856E252D6FF}" type="pres">
      <dgm:prSet presAssocID="{EA3EAB70-AFA8-4947-A2A9-E679E131C244}" presName="Name17" presStyleLbl="parChTrans1D3" presStyleIdx="1" presStyleCnt="2" custSzX="146855"/>
      <dgm:spPr/>
      <dgm:t>
        <a:bodyPr/>
        <a:lstStyle/>
        <a:p>
          <a:endParaRPr lang="en-US"/>
        </a:p>
      </dgm:t>
    </dgm:pt>
    <dgm:pt modelId="{0C9CEB6B-5F00-429D-8E4D-F200CFDAE0F4}" type="pres">
      <dgm:prSet presAssocID="{A5A77889-FEF8-4D97-9608-321F1A82B948}" presName="hierRoot3" presStyleCnt="0"/>
      <dgm:spPr/>
    </dgm:pt>
    <dgm:pt modelId="{C4D6E56F-AB27-48C6-9103-184E9048D8CF}" type="pres">
      <dgm:prSet presAssocID="{A5A77889-FEF8-4D97-9608-321F1A82B948}" presName="composite3" presStyleCnt="0"/>
      <dgm:spPr/>
    </dgm:pt>
    <dgm:pt modelId="{26FC98C8-5143-4F5B-9281-3BA2CD879C4E}" type="pres">
      <dgm:prSet presAssocID="{A5A77889-FEF8-4D97-9608-321F1A82B948}" presName="background3" presStyleLbl="node3" presStyleIdx="1" presStyleCnt="2"/>
      <dgm:spPr/>
    </dgm:pt>
    <dgm:pt modelId="{2BA79AC4-1A70-413B-AD06-8CE65745E535}" type="pres">
      <dgm:prSet presAssocID="{A5A77889-FEF8-4D97-9608-321F1A82B948}" presName="text3" presStyleLbl="fgAcc3" presStyleIdx="1" presStyleCnt="2" custScaleX="160603">
        <dgm:presLayoutVars>
          <dgm:chPref val="3"/>
        </dgm:presLayoutVars>
      </dgm:prSet>
      <dgm:spPr/>
      <dgm:t>
        <a:bodyPr/>
        <a:lstStyle/>
        <a:p>
          <a:endParaRPr lang="en-US"/>
        </a:p>
      </dgm:t>
    </dgm:pt>
    <dgm:pt modelId="{F6846D0D-B14A-4A6A-9A5B-87A20F7A9B12}" type="pres">
      <dgm:prSet presAssocID="{A5A77889-FEF8-4D97-9608-321F1A82B948}" presName="hierChild4" presStyleCnt="0"/>
      <dgm:spPr/>
    </dgm:pt>
    <dgm:pt modelId="{EC0F198F-CA07-4ADE-A1F4-2B31F3FF0568}" type="pres">
      <dgm:prSet presAssocID="{5E86E922-43D4-422D-9CFD-34C476416DF9}" presName="Name23" presStyleLbl="parChTrans1D4" presStyleIdx="1" presStyleCnt="2" custSzX="146855"/>
      <dgm:spPr/>
      <dgm:t>
        <a:bodyPr/>
        <a:lstStyle/>
        <a:p>
          <a:endParaRPr lang="en-US"/>
        </a:p>
      </dgm:t>
    </dgm:pt>
    <dgm:pt modelId="{6893C349-E69C-42F4-A4EE-26C6460ED114}" type="pres">
      <dgm:prSet presAssocID="{7796865A-BD73-463F-A7D9-C86497705CBC}" presName="hierRoot4" presStyleCnt="0"/>
      <dgm:spPr/>
    </dgm:pt>
    <dgm:pt modelId="{5DEEDB1F-3B78-491F-A6D3-E06AE82BF126}" type="pres">
      <dgm:prSet presAssocID="{7796865A-BD73-463F-A7D9-C86497705CBC}" presName="composite4" presStyleCnt="0"/>
      <dgm:spPr/>
    </dgm:pt>
    <dgm:pt modelId="{541F9B60-A062-4FEF-AA97-ECB4746B0884}" type="pres">
      <dgm:prSet presAssocID="{7796865A-BD73-463F-A7D9-C86497705CBC}" presName="background4" presStyleLbl="node4" presStyleIdx="1" presStyleCnt="2"/>
      <dgm:spPr/>
    </dgm:pt>
    <dgm:pt modelId="{C2CD8A83-601F-43D3-A47D-10BD738C6AEF}" type="pres">
      <dgm:prSet presAssocID="{7796865A-BD73-463F-A7D9-C86497705CBC}" presName="text4" presStyleLbl="fgAcc4" presStyleIdx="1" presStyleCnt="2" custScaleX="160603">
        <dgm:presLayoutVars>
          <dgm:chPref val="3"/>
        </dgm:presLayoutVars>
      </dgm:prSet>
      <dgm:spPr/>
      <dgm:t>
        <a:bodyPr/>
        <a:lstStyle/>
        <a:p>
          <a:endParaRPr lang="en-US"/>
        </a:p>
      </dgm:t>
    </dgm:pt>
    <dgm:pt modelId="{F62637FB-6012-4D4F-A589-D2BC09F583C9}" type="pres">
      <dgm:prSet presAssocID="{7796865A-BD73-463F-A7D9-C86497705CBC}" presName="hierChild5" presStyleCnt="0"/>
      <dgm:spPr/>
    </dgm:pt>
  </dgm:ptLst>
  <dgm:cxnLst>
    <dgm:cxn modelId="{2F5E9472-992A-4C99-8E83-B80051B349EE}" type="presOf" srcId="{574793A9-6FC9-41EE-BDC1-29491516FC72}" destId="{B9207F30-9EF2-4853-8252-D9B0B42833F5}" srcOrd="0" destOrd="0" presId="urn:microsoft.com/office/officeart/2005/8/layout/hierarchy1"/>
    <dgm:cxn modelId="{9FCE0482-016B-4D64-9ABB-2A165ED72E0C}" type="presOf" srcId="{63C91C21-1305-47E6-AA70-27AA54242B3C}" destId="{D1692EC5-81F4-4D21-AC3B-01690022F59D}" srcOrd="0" destOrd="0" presId="urn:microsoft.com/office/officeart/2005/8/layout/hierarchy1"/>
    <dgm:cxn modelId="{0001E83B-58A6-40CF-9D89-8E5A35903322}" srcId="{0FCE51C1-19FC-482A-94E8-C48FA9DE083F}" destId="{63C91C21-1305-47E6-AA70-27AA54242B3C}" srcOrd="0" destOrd="0" parTransId="{22931E34-A3E0-4627-917C-2191CF0128EF}" sibTransId="{AD2F4913-C68D-4E8C-A238-2A77E545854E}"/>
    <dgm:cxn modelId="{36B20765-5ECB-451F-95E1-7841FB2E3114}" type="presOf" srcId="{83DEF77B-9FEC-406A-8994-5E63FA82A799}" destId="{7D77E029-F8C5-4194-B713-09C800A4DF52}" srcOrd="0" destOrd="0" presId="urn:microsoft.com/office/officeart/2005/8/layout/hierarchy1"/>
    <dgm:cxn modelId="{20E13B9D-0901-4414-85A1-F8541796D1B7}" type="presOf" srcId="{06AE0894-7CFC-484E-B057-B64B3DBECAC8}" destId="{DFB6A53A-A82E-4B0B-8B9E-C55BEFA30A71}" srcOrd="0" destOrd="0" presId="urn:microsoft.com/office/officeart/2005/8/layout/hierarchy1"/>
    <dgm:cxn modelId="{097AF107-F6E3-46B0-AC5A-409B514B3657}" type="presOf" srcId="{0FCE51C1-19FC-482A-94E8-C48FA9DE083F}" destId="{FF905CA4-1841-48EF-A578-C9BE7B3FEBCE}" srcOrd="0" destOrd="0" presId="urn:microsoft.com/office/officeart/2005/8/layout/hierarchy1"/>
    <dgm:cxn modelId="{A1458211-6741-4C64-AA93-E31E84BC49A6}" type="presOf" srcId="{EA3EAB70-AFA8-4947-A2A9-E679E131C244}" destId="{6947A5D6-35D8-41A5-81EE-2856E252D6FF}" srcOrd="0" destOrd="0" presId="urn:microsoft.com/office/officeart/2005/8/layout/hierarchy1"/>
    <dgm:cxn modelId="{09346CE4-98B9-4AD3-92CB-51A5AA426C9A}" type="presOf" srcId="{AEA697A8-D334-4429-8201-4D7876FBA7EF}" destId="{38C60030-196C-468B-9821-9CB47AAC4AB5}" srcOrd="0" destOrd="0" presId="urn:microsoft.com/office/officeart/2005/8/layout/hierarchy1"/>
    <dgm:cxn modelId="{14390598-6FBE-4674-BE09-033BC2545439}" srcId="{E91CC28E-CA7C-4C91-BCBE-F73C0BA4FF40}" destId="{366FA389-78D5-4963-8D52-39044EA3208C}" srcOrd="0" destOrd="0" parTransId="{83DEF77B-9FEC-406A-8994-5E63FA82A799}" sibTransId="{6097C68D-17E3-47B5-9900-D1D7AD34CFE1}"/>
    <dgm:cxn modelId="{93062414-FF07-4E70-A69E-223DD43489CF}" srcId="{63C91C21-1305-47E6-AA70-27AA54242B3C}" destId="{4D259EA4-B393-458F-BD74-21E531E7DEBE}" srcOrd="1" destOrd="0" parTransId="{AEA697A8-D334-4429-8201-4D7876FBA7EF}" sibTransId="{F99B2B5A-6765-4F5D-929F-A581785DDB87}"/>
    <dgm:cxn modelId="{A56EEB8B-B727-4BF9-BBD3-ED6586E9DFBC}" srcId="{4B93D298-AEA0-4EF7-9841-70CA1A276740}" destId="{E91CC28E-CA7C-4C91-BCBE-F73C0BA4FF40}" srcOrd="0" destOrd="0" parTransId="{574793A9-6FC9-41EE-BDC1-29491516FC72}" sibTransId="{204DF2CD-3BCD-4FC6-83E9-E1FDE00BE595}"/>
    <dgm:cxn modelId="{FAFCC70E-9B0F-4856-980B-5E40CADA91C6}" type="presOf" srcId="{E91CC28E-CA7C-4C91-BCBE-F73C0BA4FF40}" destId="{8C93E6D0-EBFC-409B-A58F-9A5E00A4AEC6}" srcOrd="0" destOrd="0" presId="urn:microsoft.com/office/officeart/2005/8/layout/hierarchy1"/>
    <dgm:cxn modelId="{ADE1C1EA-9EED-42FA-830A-04439F2740F8}" srcId="{63C91C21-1305-47E6-AA70-27AA54242B3C}" destId="{4B93D298-AEA0-4EF7-9841-70CA1A276740}" srcOrd="0" destOrd="0" parTransId="{06AE0894-7CFC-484E-B057-B64B3DBECAC8}" sibTransId="{5FA6FB85-87BC-41E4-8B02-17463AF47FC9}"/>
    <dgm:cxn modelId="{AFBEBBB3-1050-4EF8-A906-DE02ADCB9677}" type="presOf" srcId="{7796865A-BD73-463F-A7D9-C86497705CBC}" destId="{C2CD8A83-601F-43D3-A47D-10BD738C6AEF}" srcOrd="0" destOrd="0" presId="urn:microsoft.com/office/officeart/2005/8/layout/hierarchy1"/>
    <dgm:cxn modelId="{9CD36B30-550B-4C71-8901-6DFCB74C0A78}" type="presOf" srcId="{4D259EA4-B393-458F-BD74-21E531E7DEBE}" destId="{8548F383-1949-4E7C-A8BA-1068C97D04CE}" srcOrd="0" destOrd="0" presId="urn:microsoft.com/office/officeart/2005/8/layout/hierarchy1"/>
    <dgm:cxn modelId="{9F31C73D-DFDD-4FB4-866B-F310CECBD67F}" srcId="{A5A77889-FEF8-4D97-9608-321F1A82B948}" destId="{7796865A-BD73-463F-A7D9-C86497705CBC}" srcOrd="0" destOrd="0" parTransId="{5E86E922-43D4-422D-9CFD-34C476416DF9}" sibTransId="{68B6688F-3BFF-4CBF-B919-AA75E8BCDA92}"/>
    <dgm:cxn modelId="{B1886637-C6C1-4389-A990-B7DC284C492B}" type="presOf" srcId="{5E86E922-43D4-422D-9CFD-34C476416DF9}" destId="{EC0F198F-CA07-4ADE-A1F4-2B31F3FF0568}" srcOrd="0" destOrd="0" presId="urn:microsoft.com/office/officeart/2005/8/layout/hierarchy1"/>
    <dgm:cxn modelId="{AD44A34D-EC53-4BBC-8902-76693204CF96}" type="presOf" srcId="{4B93D298-AEA0-4EF7-9841-70CA1A276740}" destId="{D9359893-E027-4A08-9D45-D3D42CD9F498}" srcOrd="0" destOrd="0" presId="urn:microsoft.com/office/officeart/2005/8/layout/hierarchy1"/>
    <dgm:cxn modelId="{9C85A99F-8A3C-40C2-9080-4DEDBDBDFB88}" type="presOf" srcId="{366FA389-78D5-4963-8D52-39044EA3208C}" destId="{CDFB513A-D12E-46B6-8DAE-1E9B82C56F07}" srcOrd="0" destOrd="0" presId="urn:microsoft.com/office/officeart/2005/8/layout/hierarchy1"/>
    <dgm:cxn modelId="{E99AEF9D-8D48-4727-B9DC-2668D0314665}" type="presOf" srcId="{A5A77889-FEF8-4D97-9608-321F1A82B948}" destId="{2BA79AC4-1A70-413B-AD06-8CE65745E535}" srcOrd="0" destOrd="0" presId="urn:microsoft.com/office/officeart/2005/8/layout/hierarchy1"/>
    <dgm:cxn modelId="{4DDD55E2-A663-4BBF-9211-C3DAC6EF07BE}" srcId="{4D259EA4-B393-458F-BD74-21E531E7DEBE}" destId="{A5A77889-FEF8-4D97-9608-321F1A82B948}" srcOrd="0" destOrd="0" parTransId="{EA3EAB70-AFA8-4947-A2A9-E679E131C244}" sibTransId="{AB3D91B3-4A43-4F6C-B88C-8B26033A8180}"/>
    <dgm:cxn modelId="{1F69597E-DAA2-4CE7-A68F-126EE67F36CA}" type="presParOf" srcId="{FF905CA4-1841-48EF-A578-C9BE7B3FEBCE}" destId="{94ACF4E2-DF8B-477F-B229-13A9D21DC5C5}" srcOrd="0" destOrd="0" presId="urn:microsoft.com/office/officeart/2005/8/layout/hierarchy1"/>
    <dgm:cxn modelId="{39634558-DD3C-476C-90C0-1A86D5BEC93F}" type="presParOf" srcId="{94ACF4E2-DF8B-477F-B229-13A9D21DC5C5}" destId="{48A9FFF8-FE4D-4425-ABB7-A3E9E8CC6D8B}" srcOrd="0" destOrd="0" presId="urn:microsoft.com/office/officeart/2005/8/layout/hierarchy1"/>
    <dgm:cxn modelId="{2C51ADF4-895D-443E-A1AE-7DB149420CA1}" type="presParOf" srcId="{48A9FFF8-FE4D-4425-ABB7-A3E9E8CC6D8B}" destId="{256DC52B-A2E1-4CCB-82BC-C7FA529649A1}" srcOrd="0" destOrd="0" presId="urn:microsoft.com/office/officeart/2005/8/layout/hierarchy1"/>
    <dgm:cxn modelId="{4DFB7AE7-9C3F-4863-9A86-1575B9AC4637}" type="presParOf" srcId="{48A9FFF8-FE4D-4425-ABB7-A3E9E8CC6D8B}" destId="{D1692EC5-81F4-4D21-AC3B-01690022F59D}" srcOrd="1" destOrd="0" presId="urn:microsoft.com/office/officeart/2005/8/layout/hierarchy1"/>
    <dgm:cxn modelId="{6FB7455C-1A8F-40C2-9FEB-E25112A0EC3E}" type="presParOf" srcId="{94ACF4E2-DF8B-477F-B229-13A9D21DC5C5}" destId="{C3717CEC-FE54-4F3C-AA9A-CE7FE49D663F}" srcOrd="1" destOrd="0" presId="urn:microsoft.com/office/officeart/2005/8/layout/hierarchy1"/>
    <dgm:cxn modelId="{8353A5A9-54A0-40BC-8310-153FA7D1C174}" type="presParOf" srcId="{C3717CEC-FE54-4F3C-AA9A-CE7FE49D663F}" destId="{DFB6A53A-A82E-4B0B-8B9E-C55BEFA30A71}" srcOrd="0" destOrd="0" presId="urn:microsoft.com/office/officeart/2005/8/layout/hierarchy1"/>
    <dgm:cxn modelId="{342EC8EB-D75A-476A-BADF-E6A5AECD3453}" type="presParOf" srcId="{C3717CEC-FE54-4F3C-AA9A-CE7FE49D663F}" destId="{8FFAE5BD-D9C3-4D4E-B9AD-D9D9C49B6705}" srcOrd="1" destOrd="0" presId="urn:microsoft.com/office/officeart/2005/8/layout/hierarchy1"/>
    <dgm:cxn modelId="{EC9372E7-9775-4E1B-8404-C4BAB77289EF}" type="presParOf" srcId="{8FFAE5BD-D9C3-4D4E-B9AD-D9D9C49B6705}" destId="{51D47A3D-1007-4042-A5BF-E9B8346EE0E6}" srcOrd="0" destOrd="0" presId="urn:microsoft.com/office/officeart/2005/8/layout/hierarchy1"/>
    <dgm:cxn modelId="{2D5E51B6-7091-4004-8DDA-4379E4015E7D}" type="presParOf" srcId="{51D47A3D-1007-4042-A5BF-E9B8346EE0E6}" destId="{AA437FFA-4AF4-461A-B380-2B944DB1CBF0}" srcOrd="0" destOrd="0" presId="urn:microsoft.com/office/officeart/2005/8/layout/hierarchy1"/>
    <dgm:cxn modelId="{2F735E35-FF15-4CAA-B4AB-66BCE07B3B93}" type="presParOf" srcId="{51D47A3D-1007-4042-A5BF-E9B8346EE0E6}" destId="{D9359893-E027-4A08-9D45-D3D42CD9F498}" srcOrd="1" destOrd="0" presId="urn:microsoft.com/office/officeart/2005/8/layout/hierarchy1"/>
    <dgm:cxn modelId="{735D7A0D-230F-4F80-8E05-365ABAFEF0D2}" type="presParOf" srcId="{8FFAE5BD-D9C3-4D4E-B9AD-D9D9C49B6705}" destId="{146ECD7E-D55F-4AD1-9038-869FA7C2A4C1}" srcOrd="1" destOrd="0" presId="urn:microsoft.com/office/officeart/2005/8/layout/hierarchy1"/>
    <dgm:cxn modelId="{018719F6-80C2-486D-9209-0C64A5FD7AFA}" type="presParOf" srcId="{146ECD7E-D55F-4AD1-9038-869FA7C2A4C1}" destId="{B9207F30-9EF2-4853-8252-D9B0B42833F5}" srcOrd="0" destOrd="0" presId="urn:microsoft.com/office/officeart/2005/8/layout/hierarchy1"/>
    <dgm:cxn modelId="{D38009C4-2CBF-4146-8474-EB31637E8091}" type="presParOf" srcId="{146ECD7E-D55F-4AD1-9038-869FA7C2A4C1}" destId="{A6C3F098-DF43-4098-8E98-6BADBAF6C429}" srcOrd="1" destOrd="0" presId="urn:microsoft.com/office/officeart/2005/8/layout/hierarchy1"/>
    <dgm:cxn modelId="{37F99C63-256A-4777-8C43-18A433192C3B}" type="presParOf" srcId="{A6C3F098-DF43-4098-8E98-6BADBAF6C429}" destId="{13D6A90B-58D9-4C35-A8F8-1124B4EC78CD}" srcOrd="0" destOrd="0" presId="urn:microsoft.com/office/officeart/2005/8/layout/hierarchy1"/>
    <dgm:cxn modelId="{9E2CB803-C215-4551-9E2C-3DCA76AF23E8}" type="presParOf" srcId="{13D6A90B-58D9-4C35-A8F8-1124B4EC78CD}" destId="{1AE21C5A-F5A3-411B-A60C-EF35FE3C77E3}" srcOrd="0" destOrd="0" presId="urn:microsoft.com/office/officeart/2005/8/layout/hierarchy1"/>
    <dgm:cxn modelId="{A227F8AE-02A1-4CCF-90B2-141C1E9F0D71}" type="presParOf" srcId="{13D6A90B-58D9-4C35-A8F8-1124B4EC78CD}" destId="{8C93E6D0-EBFC-409B-A58F-9A5E00A4AEC6}" srcOrd="1" destOrd="0" presId="urn:microsoft.com/office/officeart/2005/8/layout/hierarchy1"/>
    <dgm:cxn modelId="{CC3C233D-BD4B-422E-97A3-208AC0C916FE}" type="presParOf" srcId="{A6C3F098-DF43-4098-8E98-6BADBAF6C429}" destId="{2E71235B-B849-48F8-A83D-D25034195A23}" srcOrd="1" destOrd="0" presId="urn:microsoft.com/office/officeart/2005/8/layout/hierarchy1"/>
    <dgm:cxn modelId="{E7C1CFD0-B77F-42D9-99BE-1140C4CBB4F1}" type="presParOf" srcId="{2E71235B-B849-48F8-A83D-D25034195A23}" destId="{7D77E029-F8C5-4194-B713-09C800A4DF52}" srcOrd="0" destOrd="0" presId="urn:microsoft.com/office/officeart/2005/8/layout/hierarchy1"/>
    <dgm:cxn modelId="{3B43C533-097F-4E50-8736-81C78D81BEA6}" type="presParOf" srcId="{2E71235B-B849-48F8-A83D-D25034195A23}" destId="{8B88F04E-DC6B-41BB-B3FC-87FD41AC570B}" srcOrd="1" destOrd="0" presId="urn:microsoft.com/office/officeart/2005/8/layout/hierarchy1"/>
    <dgm:cxn modelId="{66811E38-48D5-43A8-9822-46E1F66E4523}" type="presParOf" srcId="{8B88F04E-DC6B-41BB-B3FC-87FD41AC570B}" destId="{18B7132D-592D-4B29-A491-CB9C96F8DAA0}" srcOrd="0" destOrd="0" presId="urn:microsoft.com/office/officeart/2005/8/layout/hierarchy1"/>
    <dgm:cxn modelId="{98189142-0F02-44E2-8C4D-4D68A1FA8B40}" type="presParOf" srcId="{18B7132D-592D-4B29-A491-CB9C96F8DAA0}" destId="{E01E7EA3-99A5-40F3-A555-9835FB02C5AF}" srcOrd="0" destOrd="0" presId="urn:microsoft.com/office/officeart/2005/8/layout/hierarchy1"/>
    <dgm:cxn modelId="{63AC28D7-605E-4107-9621-4B5F53691AB8}" type="presParOf" srcId="{18B7132D-592D-4B29-A491-CB9C96F8DAA0}" destId="{CDFB513A-D12E-46B6-8DAE-1E9B82C56F07}" srcOrd="1" destOrd="0" presId="urn:microsoft.com/office/officeart/2005/8/layout/hierarchy1"/>
    <dgm:cxn modelId="{47C4ADF2-9CDC-4E0A-BEA0-645B4DED6733}" type="presParOf" srcId="{8B88F04E-DC6B-41BB-B3FC-87FD41AC570B}" destId="{B48DE6B4-8EB7-49C8-94C7-B62CBE1E47C7}" srcOrd="1" destOrd="0" presId="urn:microsoft.com/office/officeart/2005/8/layout/hierarchy1"/>
    <dgm:cxn modelId="{BEF97A63-5F73-42B4-8C1E-51621DDF062C}" type="presParOf" srcId="{C3717CEC-FE54-4F3C-AA9A-CE7FE49D663F}" destId="{38C60030-196C-468B-9821-9CB47AAC4AB5}" srcOrd="2" destOrd="0" presId="urn:microsoft.com/office/officeart/2005/8/layout/hierarchy1"/>
    <dgm:cxn modelId="{AE2F5785-86A0-44A4-ADDE-E067DE26256D}" type="presParOf" srcId="{C3717CEC-FE54-4F3C-AA9A-CE7FE49D663F}" destId="{C4B1A07F-C7E7-4F47-9D11-5D3B48C0F0F7}" srcOrd="3" destOrd="0" presId="urn:microsoft.com/office/officeart/2005/8/layout/hierarchy1"/>
    <dgm:cxn modelId="{03C12D8D-A0D3-4227-B0FE-37E6919EF71B}" type="presParOf" srcId="{C4B1A07F-C7E7-4F47-9D11-5D3B48C0F0F7}" destId="{446CDD5B-EA63-4017-9B03-B067FDA748EC}" srcOrd="0" destOrd="0" presId="urn:microsoft.com/office/officeart/2005/8/layout/hierarchy1"/>
    <dgm:cxn modelId="{588C4D59-0CC6-488E-AB7B-42115B5CFFE3}" type="presParOf" srcId="{446CDD5B-EA63-4017-9B03-B067FDA748EC}" destId="{716CDB93-AB5D-4CC6-9EE1-C78BBB927F82}" srcOrd="0" destOrd="0" presId="urn:microsoft.com/office/officeart/2005/8/layout/hierarchy1"/>
    <dgm:cxn modelId="{70C64F0A-46F5-4BB1-B349-8CCACEB1F750}" type="presParOf" srcId="{446CDD5B-EA63-4017-9B03-B067FDA748EC}" destId="{8548F383-1949-4E7C-A8BA-1068C97D04CE}" srcOrd="1" destOrd="0" presId="urn:microsoft.com/office/officeart/2005/8/layout/hierarchy1"/>
    <dgm:cxn modelId="{CE83DBED-647E-4DCC-AACD-CE6A2EB448DC}" type="presParOf" srcId="{C4B1A07F-C7E7-4F47-9D11-5D3B48C0F0F7}" destId="{112F6451-7974-4EBB-AEE5-5D9F348D2BFE}" srcOrd="1" destOrd="0" presId="urn:microsoft.com/office/officeart/2005/8/layout/hierarchy1"/>
    <dgm:cxn modelId="{33823D3A-558B-4224-93AB-375A3D029E09}" type="presParOf" srcId="{112F6451-7974-4EBB-AEE5-5D9F348D2BFE}" destId="{6947A5D6-35D8-41A5-81EE-2856E252D6FF}" srcOrd="0" destOrd="0" presId="urn:microsoft.com/office/officeart/2005/8/layout/hierarchy1"/>
    <dgm:cxn modelId="{28A337A2-41FA-4DAB-8BC0-9B7ABA6CB113}" type="presParOf" srcId="{112F6451-7974-4EBB-AEE5-5D9F348D2BFE}" destId="{0C9CEB6B-5F00-429D-8E4D-F200CFDAE0F4}" srcOrd="1" destOrd="0" presId="urn:microsoft.com/office/officeart/2005/8/layout/hierarchy1"/>
    <dgm:cxn modelId="{6B331334-532E-4B19-8CDF-988187584779}" type="presParOf" srcId="{0C9CEB6B-5F00-429D-8E4D-F200CFDAE0F4}" destId="{C4D6E56F-AB27-48C6-9103-184E9048D8CF}" srcOrd="0" destOrd="0" presId="urn:microsoft.com/office/officeart/2005/8/layout/hierarchy1"/>
    <dgm:cxn modelId="{C24F9F96-FDBF-4E1B-AEA9-86C719ECCF15}" type="presParOf" srcId="{C4D6E56F-AB27-48C6-9103-184E9048D8CF}" destId="{26FC98C8-5143-4F5B-9281-3BA2CD879C4E}" srcOrd="0" destOrd="0" presId="urn:microsoft.com/office/officeart/2005/8/layout/hierarchy1"/>
    <dgm:cxn modelId="{A5B418CE-9E4D-4716-B872-5DF87E123C55}" type="presParOf" srcId="{C4D6E56F-AB27-48C6-9103-184E9048D8CF}" destId="{2BA79AC4-1A70-413B-AD06-8CE65745E535}" srcOrd="1" destOrd="0" presId="urn:microsoft.com/office/officeart/2005/8/layout/hierarchy1"/>
    <dgm:cxn modelId="{E5F1156E-ED01-496A-9938-15A5AF0964E7}" type="presParOf" srcId="{0C9CEB6B-5F00-429D-8E4D-F200CFDAE0F4}" destId="{F6846D0D-B14A-4A6A-9A5B-87A20F7A9B12}" srcOrd="1" destOrd="0" presId="urn:microsoft.com/office/officeart/2005/8/layout/hierarchy1"/>
    <dgm:cxn modelId="{59E2C00F-A959-492E-8C4D-9012080D4709}" type="presParOf" srcId="{F6846D0D-B14A-4A6A-9A5B-87A20F7A9B12}" destId="{EC0F198F-CA07-4ADE-A1F4-2B31F3FF0568}" srcOrd="0" destOrd="0" presId="urn:microsoft.com/office/officeart/2005/8/layout/hierarchy1"/>
    <dgm:cxn modelId="{CF79587E-DFA0-45A8-A465-6F00E46866C7}" type="presParOf" srcId="{F6846D0D-B14A-4A6A-9A5B-87A20F7A9B12}" destId="{6893C349-E69C-42F4-A4EE-26C6460ED114}" srcOrd="1" destOrd="0" presId="urn:microsoft.com/office/officeart/2005/8/layout/hierarchy1"/>
    <dgm:cxn modelId="{C3BF1C01-C94A-4D0E-9980-AA2CBB1A8801}" type="presParOf" srcId="{6893C349-E69C-42F4-A4EE-26C6460ED114}" destId="{5DEEDB1F-3B78-491F-A6D3-E06AE82BF126}" srcOrd="0" destOrd="0" presId="urn:microsoft.com/office/officeart/2005/8/layout/hierarchy1"/>
    <dgm:cxn modelId="{24CA9F22-30CA-4556-8191-0778DC9762A7}" type="presParOf" srcId="{5DEEDB1F-3B78-491F-A6D3-E06AE82BF126}" destId="{541F9B60-A062-4FEF-AA97-ECB4746B0884}" srcOrd="0" destOrd="0" presId="urn:microsoft.com/office/officeart/2005/8/layout/hierarchy1"/>
    <dgm:cxn modelId="{B4FC04AB-C6E2-429D-A067-00E6D0364A7E}" type="presParOf" srcId="{5DEEDB1F-3B78-491F-A6D3-E06AE82BF126}" destId="{C2CD8A83-601F-43D3-A47D-10BD738C6AEF}" srcOrd="1" destOrd="0" presId="urn:microsoft.com/office/officeart/2005/8/layout/hierarchy1"/>
    <dgm:cxn modelId="{F3250437-3AC2-4092-A787-CCB7BC21BF7B}" type="presParOf" srcId="{6893C349-E69C-42F4-A4EE-26C6460ED114}" destId="{F62637FB-6012-4D4F-A589-D2BC09F583C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E51C1-19FC-482A-94E8-C48FA9DE083F}" type="doc">
      <dgm:prSet loTypeId="urn:microsoft.com/office/officeart/2005/8/layout/hierarchy1" loCatId="hierarchy" qsTypeId="urn:microsoft.com/office/officeart/2005/8/quickstyle/3d2" qsCatId="3D" csTypeId="urn:microsoft.com/office/officeart/2005/8/colors/accent2_1" csCatId="accent2" phldr="1"/>
      <dgm:spPr/>
      <dgm:t>
        <a:bodyPr/>
        <a:lstStyle/>
        <a:p>
          <a:endParaRPr lang="en-US"/>
        </a:p>
      </dgm:t>
    </dgm:pt>
    <dgm:pt modelId="{63C91C21-1305-47E6-AA70-27AA54242B3C}">
      <dgm:prSet phldrT="[Text]" custT="1"/>
      <dgm:spPr/>
      <dgm:t>
        <a:bodyPr/>
        <a:lstStyle/>
        <a:p>
          <a:r>
            <a:rPr lang="en-US" sz="2000" b="1" dirty="0" smtClean="0"/>
            <a:t>Using Existing Structures</a:t>
          </a:r>
          <a:endParaRPr lang="en-US" sz="2000" b="1" dirty="0"/>
        </a:p>
      </dgm:t>
    </dgm:pt>
    <dgm:pt modelId="{22931E34-A3E0-4627-917C-2191CF0128EF}" type="parTrans" cxnId="{0001E83B-58A6-40CF-9D89-8E5A35903322}">
      <dgm:prSet/>
      <dgm:spPr/>
      <dgm:t>
        <a:bodyPr/>
        <a:lstStyle/>
        <a:p>
          <a:endParaRPr lang="en-US"/>
        </a:p>
      </dgm:t>
    </dgm:pt>
    <dgm:pt modelId="{AD2F4913-C68D-4E8C-A238-2A77E545854E}" type="sibTrans" cxnId="{0001E83B-58A6-40CF-9D89-8E5A35903322}">
      <dgm:prSet/>
      <dgm:spPr/>
      <dgm:t>
        <a:bodyPr/>
        <a:lstStyle/>
        <a:p>
          <a:endParaRPr lang="en-US"/>
        </a:p>
      </dgm:t>
    </dgm:pt>
    <dgm:pt modelId="{4B93D298-AEA0-4EF7-9841-70CA1A276740}">
      <dgm:prSet phldrT="[Text]" custT="1"/>
      <dgm:spPr/>
      <dgm:t>
        <a:bodyPr/>
        <a:lstStyle/>
        <a:p>
          <a:r>
            <a:rPr lang="en-US" sz="2000" dirty="0" smtClean="0"/>
            <a:t>Individual </a:t>
          </a:r>
        </a:p>
        <a:p>
          <a:r>
            <a:rPr lang="en-US" sz="2000" dirty="0" smtClean="0"/>
            <a:t>Conferences</a:t>
          </a:r>
          <a:endParaRPr lang="en-US" sz="2000" dirty="0"/>
        </a:p>
      </dgm:t>
    </dgm:pt>
    <dgm:pt modelId="{06AE0894-7CFC-484E-B057-B64B3DBECAC8}" type="parTrans" cxnId="{ADE1C1EA-9EED-42FA-830A-04439F2740F8}">
      <dgm:prSet/>
      <dgm:spPr/>
      <dgm:t>
        <a:bodyPr/>
        <a:lstStyle/>
        <a:p>
          <a:endParaRPr lang="en-US"/>
        </a:p>
      </dgm:t>
    </dgm:pt>
    <dgm:pt modelId="{5FA6FB85-87BC-41E4-8B02-17463AF47FC9}" type="sibTrans" cxnId="{ADE1C1EA-9EED-42FA-830A-04439F2740F8}">
      <dgm:prSet/>
      <dgm:spPr/>
      <dgm:t>
        <a:bodyPr/>
        <a:lstStyle/>
        <a:p>
          <a:endParaRPr lang="en-US"/>
        </a:p>
      </dgm:t>
    </dgm:pt>
    <dgm:pt modelId="{4D259EA4-B393-458F-BD74-21E531E7DEBE}">
      <dgm:prSet phldrT="[Text]" custT="1"/>
      <dgm:spPr/>
      <dgm:t>
        <a:bodyPr/>
        <a:lstStyle/>
        <a:p>
          <a:r>
            <a:rPr lang="en-US" sz="2000" dirty="0" smtClean="0"/>
            <a:t>Group </a:t>
          </a:r>
        </a:p>
        <a:p>
          <a:r>
            <a:rPr lang="en-US" sz="2000" dirty="0" smtClean="0"/>
            <a:t>Meetings</a:t>
          </a:r>
          <a:endParaRPr lang="en-US" sz="2000" dirty="0"/>
        </a:p>
      </dgm:t>
    </dgm:pt>
    <dgm:pt modelId="{AEA697A8-D334-4429-8201-4D7876FBA7EF}" type="parTrans" cxnId="{93062414-FF07-4E70-A69E-223DD43489CF}">
      <dgm:prSet/>
      <dgm:spPr/>
      <dgm:t>
        <a:bodyPr/>
        <a:lstStyle/>
        <a:p>
          <a:endParaRPr lang="en-US"/>
        </a:p>
      </dgm:t>
    </dgm:pt>
    <dgm:pt modelId="{F99B2B5A-6765-4F5D-929F-A581785DDB87}" type="sibTrans" cxnId="{93062414-FF07-4E70-A69E-223DD43489CF}">
      <dgm:prSet/>
      <dgm:spPr/>
      <dgm:t>
        <a:bodyPr/>
        <a:lstStyle/>
        <a:p>
          <a:endParaRPr lang="en-US"/>
        </a:p>
      </dgm:t>
    </dgm:pt>
    <dgm:pt modelId="{A5A77889-FEF8-4D97-9608-321F1A82B948}">
      <dgm:prSet phldrT="[Text]"/>
      <dgm:spPr/>
      <dgm:t>
        <a:bodyPr/>
        <a:lstStyle/>
        <a:p>
          <a:r>
            <a:rPr lang="en-US" dirty="0" smtClean="0"/>
            <a:t>LTEL Designee Team Members:</a:t>
          </a:r>
        </a:p>
        <a:p>
          <a:r>
            <a:rPr lang="en-US" dirty="0" smtClean="0"/>
            <a:t>Counselors, Department Chairs, Teachers, Coordinators, Administrators, Coaches</a:t>
          </a:r>
          <a:endParaRPr lang="en-US" dirty="0"/>
        </a:p>
      </dgm:t>
    </dgm:pt>
    <dgm:pt modelId="{EA3EAB70-AFA8-4947-A2A9-E679E131C244}" type="parTrans" cxnId="{4DDD55E2-A663-4BBF-9211-C3DAC6EF07BE}">
      <dgm:prSet/>
      <dgm:spPr/>
      <dgm:t>
        <a:bodyPr/>
        <a:lstStyle/>
        <a:p>
          <a:endParaRPr lang="en-US"/>
        </a:p>
      </dgm:t>
    </dgm:pt>
    <dgm:pt modelId="{AB3D91B3-4A43-4F6C-B88C-8B26033A8180}" type="sibTrans" cxnId="{4DDD55E2-A663-4BBF-9211-C3DAC6EF07BE}">
      <dgm:prSet/>
      <dgm:spPr/>
      <dgm:t>
        <a:bodyPr/>
        <a:lstStyle/>
        <a:p>
          <a:endParaRPr lang="en-US"/>
        </a:p>
      </dgm:t>
    </dgm:pt>
    <dgm:pt modelId="{E91CC28E-CA7C-4C91-BCBE-F73C0BA4FF40}">
      <dgm:prSet phldrT="[Text]"/>
      <dgm:spPr/>
      <dgm:t>
        <a:bodyPr/>
        <a:lstStyle/>
        <a:p>
          <a:r>
            <a:rPr lang="en-US" dirty="0" smtClean="0"/>
            <a:t>LTEL Designee Team Members:</a:t>
          </a:r>
        </a:p>
        <a:p>
          <a:r>
            <a:rPr lang="en-US" dirty="0" smtClean="0"/>
            <a:t>Counselors, Department Chairs, Teachers, Coordinators , Administrators, Coaches</a:t>
          </a:r>
          <a:endParaRPr lang="en-US" dirty="0"/>
        </a:p>
      </dgm:t>
    </dgm:pt>
    <dgm:pt modelId="{204DF2CD-3BCD-4FC6-83E9-E1FDE00BE595}" type="sibTrans" cxnId="{A56EEB8B-B727-4BF9-BBD3-ED6586E9DFBC}">
      <dgm:prSet/>
      <dgm:spPr/>
      <dgm:t>
        <a:bodyPr/>
        <a:lstStyle/>
        <a:p>
          <a:endParaRPr lang="en-US"/>
        </a:p>
      </dgm:t>
    </dgm:pt>
    <dgm:pt modelId="{574793A9-6FC9-41EE-BDC1-29491516FC72}" type="parTrans" cxnId="{A56EEB8B-B727-4BF9-BBD3-ED6586E9DFBC}">
      <dgm:prSet/>
      <dgm:spPr/>
      <dgm:t>
        <a:bodyPr/>
        <a:lstStyle/>
        <a:p>
          <a:endParaRPr lang="en-US"/>
        </a:p>
      </dgm:t>
    </dgm:pt>
    <dgm:pt modelId="{366FA389-78D5-4963-8D52-39044EA3208C}">
      <dgm:prSet phldrT="[Text]"/>
      <dgm:spPr/>
      <dgm:t>
        <a:bodyPr/>
        <a:lstStyle/>
        <a:p>
          <a:pPr algn="ctr"/>
          <a:r>
            <a:rPr lang="en-US" dirty="0" smtClean="0"/>
            <a:t>-During parent/teacher conferences</a:t>
          </a:r>
        </a:p>
        <a:p>
          <a:pPr algn="ctr"/>
          <a:r>
            <a:rPr lang="en-US" dirty="0" smtClean="0"/>
            <a:t>-Individual Graduation Plan meeting</a:t>
          </a:r>
        </a:p>
      </dgm:t>
    </dgm:pt>
    <dgm:pt modelId="{83DEF77B-9FEC-406A-8994-5E63FA82A799}" type="parTrans" cxnId="{14390598-6FBE-4674-BE09-033BC2545439}">
      <dgm:prSet/>
      <dgm:spPr/>
      <dgm:t>
        <a:bodyPr/>
        <a:lstStyle/>
        <a:p>
          <a:endParaRPr lang="en-US"/>
        </a:p>
      </dgm:t>
    </dgm:pt>
    <dgm:pt modelId="{6097C68D-17E3-47B5-9900-D1D7AD34CFE1}" type="sibTrans" cxnId="{14390598-6FBE-4674-BE09-033BC2545439}">
      <dgm:prSet/>
      <dgm:spPr/>
      <dgm:t>
        <a:bodyPr/>
        <a:lstStyle/>
        <a:p>
          <a:endParaRPr lang="en-US"/>
        </a:p>
      </dgm:t>
    </dgm:pt>
    <dgm:pt modelId="{7796865A-BD73-463F-A7D9-C86497705CBC}">
      <dgm:prSet phldrT="[Text]"/>
      <dgm:spPr/>
      <dgm:t>
        <a:bodyPr/>
        <a:lstStyle/>
        <a:p>
          <a:r>
            <a:rPr lang="en-US" dirty="0" smtClean="0"/>
            <a:t>-Classroom presentation </a:t>
          </a:r>
        </a:p>
        <a:p>
          <a:r>
            <a:rPr lang="en-US" dirty="0" smtClean="0"/>
            <a:t>-Existing small group parent meetings (i.e. before or after student performances, before or after ELAC, etc.)</a:t>
          </a:r>
          <a:endParaRPr lang="en-US" dirty="0"/>
        </a:p>
      </dgm:t>
    </dgm:pt>
    <dgm:pt modelId="{5E86E922-43D4-422D-9CFD-34C476416DF9}" type="parTrans" cxnId="{9F31C73D-DFDD-4FB4-866B-F310CECBD67F}">
      <dgm:prSet/>
      <dgm:spPr/>
      <dgm:t>
        <a:bodyPr/>
        <a:lstStyle/>
        <a:p>
          <a:endParaRPr lang="en-US"/>
        </a:p>
      </dgm:t>
    </dgm:pt>
    <dgm:pt modelId="{68B6688F-3BFF-4CBF-B919-AA75E8BCDA92}" type="sibTrans" cxnId="{9F31C73D-DFDD-4FB4-866B-F310CECBD67F}">
      <dgm:prSet/>
      <dgm:spPr/>
      <dgm:t>
        <a:bodyPr/>
        <a:lstStyle/>
        <a:p>
          <a:endParaRPr lang="en-US"/>
        </a:p>
      </dgm:t>
    </dgm:pt>
    <dgm:pt modelId="{FF905CA4-1841-48EF-A578-C9BE7B3FEBCE}" type="pres">
      <dgm:prSet presAssocID="{0FCE51C1-19FC-482A-94E8-C48FA9DE083F}" presName="hierChild1" presStyleCnt="0">
        <dgm:presLayoutVars>
          <dgm:chPref val="1"/>
          <dgm:dir/>
          <dgm:animOne val="branch"/>
          <dgm:animLvl val="lvl"/>
          <dgm:resizeHandles/>
        </dgm:presLayoutVars>
      </dgm:prSet>
      <dgm:spPr/>
      <dgm:t>
        <a:bodyPr/>
        <a:lstStyle/>
        <a:p>
          <a:endParaRPr lang="en-US"/>
        </a:p>
      </dgm:t>
    </dgm:pt>
    <dgm:pt modelId="{94ACF4E2-DF8B-477F-B229-13A9D21DC5C5}" type="pres">
      <dgm:prSet presAssocID="{63C91C21-1305-47E6-AA70-27AA54242B3C}" presName="hierRoot1" presStyleCnt="0"/>
      <dgm:spPr/>
      <dgm:t>
        <a:bodyPr/>
        <a:lstStyle/>
        <a:p>
          <a:endParaRPr lang="en-US"/>
        </a:p>
      </dgm:t>
    </dgm:pt>
    <dgm:pt modelId="{48A9FFF8-FE4D-4425-ABB7-A3E9E8CC6D8B}" type="pres">
      <dgm:prSet presAssocID="{63C91C21-1305-47E6-AA70-27AA54242B3C}" presName="composite" presStyleCnt="0"/>
      <dgm:spPr/>
      <dgm:t>
        <a:bodyPr/>
        <a:lstStyle/>
        <a:p>
          <a:endParaRPr lang="en-US"/>
        </a:p>
      </dgm:t>
    </dgm:pt>
    <dgm:pt modelId="{256DC52B-A2E1-4CCB-82BC-C7FA529649A1}" type="pres">
      <dgm:prSet presAssocID="{63C91C21-1305-47E6-AA70-27AA54242B3C}" presName="background" presStyleLbl="node0" presStyleIdx="0" presStyleCnt="1"/>
      <dgm:spPr/>
      <dgm:t>
        <a:bodyPr/>
        <a:lstStyle/>
        <a:p>
          <a:endParaRPr lang="en-US"/>
        </a:p>
      </dgm:t>
    </dgm:pt>
    <dgm:pt modelId="{D1692EC5-81F4-4D21-AC3B-01690022F59D}" type="pres">
      <dgm:prSet presAssocID="{63C91C21-1305-47E6-AA70-27AA54242B3C}" presName="text" presStyleLbl="fgAcc0" presStyleIdx="0" presStyleCnt="1" custScaleX="160603">
        <dgm:presLayoutVars>
          <dgm:chPref val="3"/>
        </dgm:presLayoutVars>
      </dgm:prSet>
      <dgm:spPr/>
      <dgm:t>
        <a:bodyPr/>
        <a:lstStyle/>
        <a:p>
          <a:endParaRPr lang="en-US"/>
        </a:p>
      </dgm:t>
    </dgm:pt>
    <dgm:pt modelId="{C3717CEC-FE54-4F3C-AA9A-CE7FE49D663F}" type="pres">
      <dgm:prSet presAssocID="{63C91C21-1305-47E6-AA70-27AA54242B3C}" presName="hierChild2" presStyleCnt="0"/>
      <dgm:spPr/>
      <dgm:t>
        <a:bodyPr/>
        <a:lstStyle/>
        <a:p>
          <a:endParaRPr lang="en-US"/>
        </a:p>
      </dgm:t>
    </dgm:pt>
    <dgm:pt modelId="{DFB6A53A-A82E-4B0B-8B9E-C55BEFA30A71}" type="pres">
      <dgm:prSet presAssocID="{06AE0894-7CFC-484E-B057-B64B3DBECAC8}" presName="Name10" presStyleLbl="parChTrans1D2" presStyleIdx="0" presStyleCnt="2" custSzX="1679268"/>
      <dgm:spPr/>
      <dgm:t>
        <a:bodyPr/>
        <a:lstStyle/>
        <a:p>
          <a:endParaRPr lang="en-US"/>
        </a:p>
      </dgm:t>
    </dgm:pt>
    <dgm:pt modelId="{8FFAE5BD-D9C3-4D4E-B9AD-D9D9C49B6705}" type="pres">
      <dgm:prSet presAssocID="{4B93D298-AEA0-4EF7-9841-70CA1A276740}" presName="hierRoot2" presStyleCnt="0"/>
      <dgm:spPr/>
      <dgm:t>
        <a:bodyPr/>
        <a:lstStyle/>
        <a:p>
          <a:endParaRPr lang="en-US"/>
        </a:p>
      </dgm:t>
    </dgm:pt>
    <dgm:pt modelId="{51D47A3D-1007-4042-A5BF-E9B8346EE0E6}" type="pres">
      <dgm:prSet presAssocID="{4B93D298-AEA0-4EF7-9841-70CA1A276740}" presName="composite2" presStyleCnt="0"/>
      <dgm:spPr/>
      <dgm:t>
        <a:bodyPr/>
        <a:lstStyle/>
        <a:p>
          <a:endParaRPr lang="en-US"/>
        </a:p>
      </dgm:t>
    </dgm:pt>
    <dgm:pt modelId="{AA437FFA-4AF4-461A-B380-2B944DB1CBF0}" type="pres">
      <dgm:prSet presAssocID="{4B93D298-AEA0-4EF7-9841-70CA1A276740}" presName="background2" presStyleLbl="node2" presStyleIdx="0" presStyleCnt="2"/>
      <dgm:spPr/>
      <dgm:t>
        <a:bodyPr/>
        <a:lstStyle/>
        <a:p>
          <a:endParaRPr lang="en-US"/>
        </a:p>
      </dgm:t>
    </dgm:pt>
    <dgm:pt modelId="{D9359893-E027-4A08-9D45-D3D42CD9F498}" type="pres">
      <dgm:prSet presAssocID="{4B93D298-AEA0-4EF7-9841-70CA1A276740}" presName="text2" presStyleLbl="fgAcc2" presStyleIdx="0" presStyleCnt="2" custScaleX="160603">
        <dgm:presLayoutVars>
          <dgm:chPref val="3"/>
        </dgm:presLayoutVars>
      </dgm:prSet>
      <dgm:spPr/>
      <dgm:t>
        <a:bodyPr/>
        <a:lstStyle/>
        <a:p>
          <a:endParaRPr lang="en-US"/>
        </a:p>
      </dgm:t>
    </dgm:pt>
    <dgm:pt modelId="{146ECD7E-D55F-4AD1-9038-869FA7C2A4C1}" type="pres">
      <dgm:prSet presAssocID="{4B93D298-AEA0-4EF7-9841-70CA1A276740}" presName="hierChild3" presStyleCnt="0"/>
      <dgm:spPr/>
      <dgm:t>
        <a:bodyPr/>
        <a:lstStyle/>
        <a:p>
          <a:endParaRPr lang="en-US"/>
        </a:p>
      </dgm:t>
    </dgm:pt>
    <dgm:pt modelId="{B9207F30-9EF2-4853-8252-D9B0B42833F5}" type="pres">
      <dgm:prSet presAssocID="{574793A9-6FC9-41EE-BDC1-29491516FC72}" presName="Name17" presStyleLbl="parChTrans1D3" presStyleIdx="0" presStyleCnt="2" custSzX="146855"/>
      <dgm:spPr/>
      <dgm:t>
        <a:bodyPr/>
        <a:lstStyle/>
        <a:p>
          <a:endParaRPr lang="en-US"/>
        </a:p>
      </dgm:t>
    </dgm:pt>
    <dgm:pt modelId="{A6C3F098-DF43-4098-8E98-6BADBAF6C429}" type="pres">
      <dgm:prSet presAssocID="{E91CC28E-CA7C-4C91-BCBE-F73C0BA4FF40}" presName="hierRoot3" presStyleCnt="0"/>
      <dgm:spPr/>
      <dgm:t>
        <a:bodyPr/>
        <a:lstStyle/>
        <a:p>
          <a:endParaRPr lang="en-US"/>
        </a:p>
      </dgm:t>
    </dgm:pt>
    <dgm:pt modelId="{13D6A90B-58D9-4C35-A8F8-1124B4EC78CD}" type="pres">
      <dgm:prSet presAssocID="{E91CC28E-CA7C-4C91-BCBE-F73C0BA4FF40}" presName="composite3" presStyleCnt="0"/>
      <dgm:spPr/>
      <dgm:t>
        <a:bodyPr/>
        <a:lstStyle/>
        <a:p>
          <a:endParaRPr lang="en-US"/>
        </a:p>
      </dgm:t>
    </dgm:pt>
    <dgm:pt modelId="{1AE21C5A-F5A3-411B-A60C-EF35FE3C77E3}" type="pres">
      <dgm:prSet presAssocID="{E91CC28E-CA7C-4C91-BCBE-F73C0BA4FF40}" presName="background3" presStyleLbl="node3" presStyleIdx="0" presStyleCnt="2"/>
      <dgm:spPr/>
      <dgm:t>
        <a:bodyPr/>
        <a:lstStyle/>
        <a:p>
          <a:endParaRPr lang="en-US"/>
        </a:p>
      </dgm:t>
    </dgm:pt>
    <dgm:pt modelId="{8C93E6D0-EBFC-409B-A58F-9A5E00A4AEC6}" type="pres">
      <dgm:prSet presAssocID="{E91CC28E-CA7C-4C91-BCBE-F73C0BA4FF40}" presName="text3" presStyleLbl="fgAcc3" presStyleIdx="0" presStyleCnt="2" custScaleX="160603">
        <dgm:presLayoutVars>
          <dgm:chPref val="3"/>
        </dgm:presLayoutVars>
      </dgm:prSet>
      <dgm:spPr/>
      <dgm:t>
        <a:bodyPr/>
        <a:lstStyle/>
        <a:p>
          <a:endParaRPr lang="en-US"/>
        </a:p>
      </dgm:t>
    </dgm:pt>
    <dgm:pt modelId="{2E71235B-B849-48F8-A83D-D25034195A23}" type="pres">
      <dgm:prSet presAssocID="{E91CC28E-CA7C-4C91-BCBE-F73C0BA4FF40}" presName="hierChild4" presStyleCnt="0"/>
      <dgm:spPr/>
      <dgm:t>
        <a:bodyPr/>
        <a:lstStyle/>
        <a:p>
          <a:endParaRPr lang="en-US"/>
        </a:p>
      </dgm:t>
    </dgm:pt>
    <dgm:pt modelId="{7D77E029-F8C5-4194-B713-09C800A4DF52}" type="pres">
      <dgm:prSet presAssocID="{83DEF77B-9FEC-406A-8994-5E63FA82A799}" presName="Name23" presStyleLbl="parChTrans1D4" presStyleIdx="0" presStyleCnt="2" custSzX="146855"/>
      <dgm:spPr/>
      <dgm:t>
        <a:bodyPr/>
        <a:lstStyle/>
        <a:p>
          <a:endParaRPr lang="en-US"/>
        </a:p>
      </dgm:t>
    </dgm:pt>
    <dgm:pt modelId="{8B88F04E-DC6B-41BB-B3FC-87FD41AC570B}" type="pres">
      <dgm:prSet presAssocID="{366FA389-78D5-4963-8D52-39044EA3208C}" presName="hierRoot4" presStyleCnt="0"/>
      <dgm:spPr/>
      <dgm:t>
        <a:bodyPr/>
        <a:lstStyle/>
        <a:p>
          <a:endParaRPr lang="en-US"/>
        </a:p>
      </dgm:t>
    </dgm:pt>
    <dgm:pt modelId="{18B7132D-592D-4B29-A491-CB9C96F8DAA0}" type="pres">
      <dgm:prSet presAssocID="{366FA389-78D5-4963-8D52-39044EA3208C}" presName="composite4" presStyleCnt="0"/>
      <dgm:spPr/>
      <dgm:t>
        <a:bodyPr/>
        <a:lstStyle/>
        <a:p>
          <a:endParaRPr lang="en-US"/>
        </a:p>
      </dgm:t>
    </dgm:pt>
    <dgm:pt modelId="{E01E7EA3-99A5-40F3-A555-9835FB02C5AF}" type="pres">
      <dgm:prSet presAssocID="{366FA389-78D5-4963-8D52-39044EA3208C}" presName="background4" presStyleLbl="node4" presStyleIdx="0" presStyleCnt="2"/>
      <dgm:spPr/>
      <dgm:t>
        <a:bodyPr/>
        <a:lstStyle/>
        <a:p>
          <a:endParaRPr lang="en-US"/>
        </a:p>
      </dgm:t>
    </dgm:pt>
    <dgm:pt modelId="{CDFB513A-D12E-46B6-8DAE-1E9B82C56F07}" type="pres">
      <dgm:prSet presAssocID="{366FA389-78D5-4963-8D52-39044EA3208C}" presName="text4" presStyleLbl="fgAcc4" presStyleIdx="0" presStyleCnt="2" custScaleX="160603">
        <dgm:presLayoutVars>
          <dgm:chPref val="3"/>
        </dgm:presLayoutVars>
      </dgm:prSet>
      <dgm:spPr/>
      <dgm:t>
        <a:bodyPr/>
        <a:lstStyle/>
        <a:p>
          <a:endParaRPr lang="en-US"/>
        </a:p>
      </dgm:t>
    </dgm:pt>
    <dgm:pt modelId="{B48DE6B4-8EB7-49C8-94C7-B62CBE1E47C7}" type="pres">
      <dgm:prSet presAssocID="{366FA389-78D5-4963-8D52-39044EA3208C}" presName="hierChild5" presStyleCnt="0"/>
      <dgm:spPr/>
      <dgm:t>
        <a:bodyPr/>
        <a:lstStyle/>
        <a:p>
          <a:endParaRPr lang="en-US"/>
        </a:p>
      </dgm:t>
    </dgm:pt>
    <dgm:pt modelId="{38C60030-196C-468B-9821-9CB47AAC4AB5}" type="pres">
      <dgm:prSet presAssocID="{AEA697A8-D334-4429-8201-4D7876FBA7EF}" presName="Name10" presStyleLbl="parChTrans1D2" presStyleIdx="1" presStyleCnt="2" custSzX="1679268"/>
      <dgm:spPr/>
      <dgm:t>
        <a:bodyPr/>
        <a:lstStyle/>
        <a:p>
          <a:endParaRPr lang="en-US"/>
        </a:p>
      </dgm:t>
    </dgm:pt>
    <dgm:pt modelId="{C4B1A07F-C7E7-4F47-9D11-5D3B48C0F0F7}" type="pres">
      <dgm:prSet presAssocID="{4D259EA4-B393-458F-BD74-21E531E7DEBE}" presName="hierRoot2" presStyleCnt="0"/>
      <dgm:spPr/>
      <dgm:t>
        <a:bodyPr/>
        <a:lstStyle/>
        <a:p>
          <a:endParaRPr lang="en-US"/>
        </a:p>
      </dgm:t>
    </dgm:pt>
    <dgm:pt modelId="{446CDD5B-EA63-4017-9B03-B067FDA748EC}" type="pres">
      <dgm:prSet presAssocID="{4D259EA4-B393-458F-BD74-21E531E7DEBE}" presName="composite2" presStyleCnt="0"/>
      <dgm:spPr/>
      <dgm:t>
        <a:bodyPr/>
        <a:lstStyle/>
        <a:p>
          <a:endParaRPr lang="en-US"/>
        </a:p>
      </dgm:t>
    </dgm:pt>
    <dgm:pt modelId="{716CDB93-AB5D-4CC6-9EE1-C78BBB927F82}" type="pres">
      <dgm:prSet presAssocID="{4D259EA4-B393-458F-BD74-21E531E7DEBE}" presName="background2" presStyleLbl="node2" presStyleIdx="1" presStyleCnt="2"/>
      <dgm:spPr/>
      <dgm:t>
        <a:bodyPr/>
        <a:lstStyle/>
        <a:p>
          <a:endParaRPr lang="en-US"/>
        </a:p>
      </dgm:t>
    </dgm:pt>
    <dgm:pt modelId="{8548F383-1949-4E7C-A8BA-1068C97D04CE}" type="pres">
      <dgm:prSet presAssocID="{4D259EA4-B393-458F-BD74-21E531E7DEBE}" presName="text2" presStyleLbl="fgAcc2" presStyleIdx="1" presStyleCnt="2" custScaleX="160603">
        <dgm:presLayoutVars>
          <dgm:chPref val="3"/>
        </dgm:presLayoutVars>
      </dgm:prSet>
      <dgm:spPr/>
      <dgm:t>
        <a:bodyPr/>
        <a:lstStyle/>
        <a:p>
          <a:endParaRPr lang="en-US"/>
        </a:p>
      </dgm:t>
    </dgm:pt>
    <dgm:pt modelId="{112F6451-7974-4EBB-AEE5-5D9F348D2BFE}" type="pres">
      <dgm:prSet presAssocID="{4D259EA4-B393-458F-BD74-21E531E7DEBE}" presName="hierChild3" presStyleCnt="0"/>
      <dgm:spPr/>
      <dgm:t>
        <a:bodyPr/>
        <a:lstStyle/>
        <a:p>
          <a:endParaRPr lang="en-US"/>
        </a:p>
      </dgm:t>
    </dgm:pt>
    <dgm:pt modelId="{6947A5D6-35D8-41A5-81EE-2856E252D6FF}" type="pres">
      <dgm:prSet presAssocID="{EA3EAB70-AFA8-4947-A2A9-E679E131C244}" presName="Name17" presStyleLbl="parChTrans1D3" presStyleIdx="1" presStyleCnt="2" custSzX="146855"/>
      <dgm:spPr/>
      <dgm:t>
        <a:bodyPr/>
        <a:lstStyle/>
        <a:p>
          <a:endParaRPr lang="en-US"/>
        </a:p>
      </dgm:t>
    </dgm:pt>
    <dgm:pt modelId="{0C9CEB6B-5F00-429D-8E4D-F200CFDAE0F4}" type="pres">
      <dgm:prSet presAssocID="{A5A77889-FEF8-4D97-9608-321F1A82B948}" presName="hierRoot3" presStyleCnt="0"/>
      <dgm:spPr/>
      <dgm:t>
        <a:bodyPr/>
        <a:lstStyle/>
        <a:p>
          <a:endParaRPr lang="en-US"/>
        </a:p>
      </dgm:t>
    </dgm:pt>
    <dgm:pt modelId="{C4D6E56F-AB27-48C6-9103-184E9048D8CF}" type="pres">
      <dgm:prSet presAssocID="{A5A77889-FEF8-4D97-9608-321F1A82B948}" presName="composite3" presStyleCnt="0"/>
      <dgm:spPr/>
      <dgm:t>
        <a:bodyPr/>
        <a:lstStyle/>
        <a:p>
          <a:endParaRPr lang="en-US"/>
        </a:p>
      </dgm:t>
    </dgm:pt>
    <dgm:pt modelId="{26FC98C8-5143-4F5B-9281-3BA2CD879C4E}" type="pres">
      <dgm:prSet presAssocID="{A5A77889-FEF8-4D97-9608-321F1A82B948}" presName="background3" presStyleLbl="node3" presStyleIdx="1" presStyleCnt="2"/>
      <dgm:spPr/>
      <dgm:t>
        <a:bodyPr/>
        <a:lstStyle/>
        <a:p>
          <a:endParaRPr lang="en-US"/>
        </a:p>
      </dgm:t>
    </dgm:pt>
    <dgm:pt modelId="{2BA79AC4-1A70-413B-AD06-8CE65745E535}" type="pres">
      <dgm:prSet presAssocID="{A5A77889-FEF8-4D97-9608-321F1A82B948}" presName="text3" presStyleLbl="fgAcc3" presStyleIdx="1" presStyleCnt="2" custScaleX="160603">
        <dgm:presLayoutVars>
          <dgm:chPref val="3"/>
        </dgm:presLayoutVars>
      </dgm:prSet>
      <dgm:spPr/>
      <dgm:t>
        <a:bodyPr/>
        <a:lstStyle/>
        <a:p>
          <a:endParaRPr lang="en-US"/>
        </a:p>
      </dgm:t>
    </dgm:pt>
    <dgm:pt modelId="{F6846D0D-B14A-4A6A-9A5B-87A20F7A9B12}" type="pres">
      <dgm:prSet presAssocID="{A5A77889-FEF8-4D97-9608-321F1A82B948}" presName="hierChild4" presStyleCnt="0"/>
      <dgm:spPr/>
      <dgm:t>
        <a:bodyPr/>
        <a:lstStyle/>
        <a:p>
          <a:endParaRPr lang="en-US"/>
        </a:p>
      </dgm:t>
    </dgm:pt>
    <dgm:pt modelId="{EC0F198F-CA07-4ADE-A1F4-2B31F3FF0568}" type="pres">
      <dgm:prSet presAssocID="{5E86E922-43D4-422D-9CFD-34C476416DF9}" presName="Name23" presStyleLbl="parChTrans1D4" presStyleIdx="1" presStyleCnt="2" custSzX="146855"/>
      <dgm:spPr/>
      <dgm:t>
        <a:bodyPr/>
        <a:lstStyle/>
        <a:p>
          <a:endParaRPr lang="en-US"/>
        </a:p>
      </dgm:t>
    </dgm:pt>
    <dgm:pt modelId="{6893C349-E69C-42F4-A4EE-26C6460ED114}" type="pres">
      <dgm:prSet presAssocID="{7796865A-BD73-463F-A7D9-C86497705CBC}" presName="hierRoot4" presStyleCnt="0"/>
      <dgm:spPr/>
      <dgm:t>
        <a:bodyPr/>
        <a:lstStyle/>
        <a:p>
          <a:endParaRPr lang="en-US"/>
        </a:p>
      </dgm:t>
    </dgm:pt>
    <dgm:pt modelId="{5DEEDB1F-3B78-491F-A6D3-E06AE82BF126}" type="pres">
      <dgm:prSet presAssocID="{7796865A-BD73-463F-A7D9-C86497705CBC}" presName="composite4" presStyleCnt="0"/>
      <dgm:spPr/>
      <dgm:t>
        <a:bodyPr/>
        <a:lstStyle/>
        <a:p>
          <a:endParaRPr lang="en-US"/>
        </a:p>
      </dgm:t>
    </dgm:pt>
    <dgm:pt modelId="{541F9B60-A062-4FEF-AA97-ECB4746B0884}" type="pres">
      <dgm:prSet presAssocID="{7796865A-BD73-463F-A7D9-C86497705CBC}" presName="background4" presStyleLbl="node4" presStyleIdx="1" presStyleCnt="2"/>
      <dgm:spPr/>
      <dgm:t>
        <a:bodyPr/>
        <a:lstStyle/>
        <a:p>
          <a:endParaRPr lang="en-US"/>
        </a:p>
      </dgm:t>
    </dgm:pt>
    <dgm:pt modelId="{C2CD8A83-601F-43D3-A47D-10BD738C6AEF}" type="pres">
      <dgm:prSet presAssocID="{7796865A-BD73-463F-A7D9-C86497705CBC}" presName="text4" presStyleLbl="fgAcc4" presStyleIdx="1" presStyleCnt="2" custScaleX="160603">
        <dgm:presLayoutVars>
          <dgm:chPref val="3"/>
        </dgm:presLayoutVars>
      </dgm:prSet>
      <dgm:spPr/>
      <dgm:t>
        <a:bodyPr/>
        <a:lstStyle/>
        <a:p>
          <a:endParaRPr lang="en-US"/>
        </a:p>
      </dgm:t>
    </dgm:pt>
    <dgm:pt modelId="{F62637FB-6012-4D4F-A589-D2BC09F583C9}" type="pres">
      <dgm:prSet presAssocID="{7796865A-BD73-463F-A7D9-C86497705CBC}" presName="hierChild5" presStyleCnt="0"/>
      <dgm:spPr/>
      <dgm:t>
        <a:bodyPr/>
        <a:lstStyle/>
        <a:p>
          <a:endParaRPr lang="en-US"/>
        </a:p>
      </dgm:t>
    </dgm:pt>
  </dgm:ptLst>
  <dgm:cxnLst>
    <dgm:cxn modelId="{ADE1C1EA-9EED-42FA-830A-04439F2740F8}" srcId="{63C91C21-1305-47E6-AA70-27AA54242B3C}" destId="{4B93D298-AEA0-4EF7-9841-70CA1A276740}" srcOrd="0" destOrd="0" parTransId="{06AE0894-7CFC-484E-B057-B64B3DBECAC8}" sibTransId="{5FA6FB85-87BC-41E4-8B02-17463AF47FC9}"/>
    <dgm:cxn modelId="{BF9462F1-1C9B-48EC-83A8-BBC0B19AEE07}" type="presOf" srcId="{366FA389-78D5-4963-8D52-39044EA3208C}" destId="{CDFB513A-D12E-46B6-8DAE-1E9B82C56F07}" srcOrd="0" destOrd="0" presId="urn:microsoft.com/office/officeart/2005/8/layout/hierarchy1"/>
    <dgm:cxn modelId="{8D70793C-082E-4DEF-8990-66E9A283F63D}" type="presOf" srcId="{63C91C21-1305-47E6-AA70-27AA54242B3C}" destId="{D1692EC5-81F4-4D21-AC3B-01690022F59D}" srcOrd="0" destOrd="0" presId="urn:microsoft.com/office/officeart/2005/8/layout/hierarchy1"/>
    <dgm:cxn modelId="{4644837A-FB6B-4101-82C2-A58C3FAC08A6}" type="presOf" srcId="{A5A77889-FEF8-4D97-9608-321F1A82B948}" destId="{2BA79AC4-1A70-413B-AD06-8CE65745E535}" srcOrd="0" destOrd="0" presId="urn:microsoft.com/office/officeart/2005/8/layout/hierarchy1"/>
    <dgm:cxn modelId="{939006A6-B460-4CEE-BADF-FA249AF0A732}" type="presOf" srcId="{0FCE51C1-19FC-482A-94E8-C48FA9DE083F}" destId="{FF905CA4-1841-48EF-A578-C9BE7B3FEBCE}" srcOrd="0" destOrd="0" presId="urn:microsoft.com/office/officeart/2005/8/layout/hierarchy1"/>
    <dgm:cxn modelId="{5241F317-763B-4F79-8174-9199055BE8F7}" type="presOf" srcId="{06AE0894-7CFC-484E-B057-B64B3DBECAC8}" destId="{DFB6A53A-A82E-4B0B-8B9E-C55BEFA30A71}" srcOrd="0" destOrd="0" presId="urn:microsoft.com/office/officeart/2005/8/layout/hierarchy1"/>
    <dgm:cxn modelId="{22505FB5-AF5A-4C61-A755-0EE9BA90B641}" type="presOf" srcId="{83DEF77B-9FEC-406A-8994-5E63FA82A799}" destId="{7D77E029-F8C5-4194-B713-09C800A4DF52}" srcOrd="0" destOrd="0" presId="urn:microsoft.com/office/officeart/2005/8/layout/hierarchy1"/>
    <dgm:cxn modelId="{E0151D3C-4B74-45D6-BCEF-6080F3D6118D}" type="presOf" srcId="{E91CC28E-CA7C-4C91-BCBE-F73C0BA4FF40}" destId="{8C93E6D0-EBFC-409B-A58F-9A5E00A4AEC6}" srcOrd="0" destOrd="0" presId="urn:microsoft.com/office/officeart/2005/8/layout/hierarchy1"/>
    <dgm:cxn modelId="{9F31C73D-DFDD-4FB4-866B-F310CECBD67F}" srcId="{A5A77889-FEF8-4D97-9608-321F1A82B948}" destId="{7796865A-BD73-463F-A7D9-C86497705CBC}" srcOrd="0" destOrd="0" parTransId="{5E86E922-43D4-422D-9CFD-34C476416DF9}" sibTransId="{68B6688F-3BFF-4CBF-B919-AA75E8BCDA92}"/>
    <dgm:cxn modelId="{0001E83B-58A6-40CF-9D89-8E5A35903322}" srcId="{0FCE51C1-19FC-482A-94E8-C48FA9DE083F}" destId="{63C91C21-1305-47E6-AA70-27AA54242B3C}" srcOrd="0" destOrd="0" parTransId="{22931E34-A3E0-4627-917C-2191CF0128EF}" sibTransId="{AD2F4913-C68D-4E8C-A238-2A77E545854E}"/>
    <dgm:cxn modelId="{93062414-FF07-4E70-A69E-223DD43489CF}" srcId="{63C91C21-1305-47E6-AA70-27AA54242B3C}" destId="{4D259EA4-B393-458F-BD74-21E531E7DEBE}" srcOrd="1" destOrd="0" parTransId="{AEA697A8-D334-4429-8201-4D7876FBA7EF}" sibTransId="{F99B2B5A-6765-4F5D-929F-A581785DDB87}"/>
    <dgm:cxn modelId="{E73F6BF0-7AE5-4DE1-B629-C584EEFA1233}" type="presOf" srcId="{EA3EAB70-AFA8-4947-A2A9-E679E131C244}" destId="{6947A5D6-35D8-41A5-81EE-2856E252D6FF}" srcOrd="0" destOrd="0" presId="urn:microsoft.com/office/officeart/2005/8/layout/hierarchy1"/>
    <dgm:cxn modelId="{9259FE39-4912-4B4D-9834-53B06F01B57D}" type="presOf" srcId="{7796865A-BD73-463F-A7D9-C86497705CBC}" destId="{C2CD8A83-601F-43D3-A47D-10BD738C6AEF}" srcOrd="0" destOrd="0" presId="urn:microsoft.com/office/officeart/2005/8/layout/hierarchy1"/>
    <dgm:cxn modelId="{BEF49B5E-2ED9-4EF3-B114-B3BE389E63B8}" type="presOf" srcId="{5E86E922-43D4-422D-9CFD-34C476416DF9}" destId="{EC0F198F-CA07-4ADE-A1F4-2B31F3FF0568}" srcOrd="0" destOrd="0" presId="urn:microsoft.com/office/officeart/2005/8/layout/hierarchy1"/>
    <dgm:cxn modelId="{A56EEB8B-B727-4BF9-BBD3-ED6586E9DFBC}" srcId="{4B93D298-AEA0-4EF7-9841-70CA1A276740}" destId="{E91CC28E-CA7C-4C91-BCBE-F73C0BA4FF40}" srcOrd="0" destOrd="0" parTransId="{574793A9-6FC9-41EE-BDC1-29491516FC72}" sibTransId="{204DF2CD-3BCD-4FC6-83E9-E1FDE00BE595}"/>
    <dgm:cxn modelId="{C92660C9-6456-4A22-B333-8D3347C410BA}" type="presOf" srcId="{4B93D298-AEA0-4EF7-9841-70CA1A276740}" destId="{D9359893-E027-4A08-9D45-D3D42CD9F498}" srcOrd="0" destOrd="0" presId="urn:microsoft.com/office/officeart/2005/8/layout/hierarchy1"/>
    <dgm:cxn modelId="{662F45BF-703E-42CC-B6A7-08E81F5D8BB2}" type="presOf" srcId="{AEA697A8-D334-4429-8201-4D7876FBA7EF}" destId="{38C60030-196C-468B-9821-9CB47AAC4AB5}" srcOrd="0" destOrd="0" presId="urn:microsoft.com/office/officeart/2005/8/layout/hierarchy1"/>
    <dgm:cxn modelId="{4DDD55E2-A663-4BBF-9211-C3DAC6EF07BE}" srcId="{4D259EA4-B393-458F-BD74-21E531E7DEBE}" destId="{A5A77889-FEF8-4D97-9608-321F1A82B948}" srcOrd="0" destOrd="0" parTransId="{EA3EAB70-AFA8-4947-A2A9-E679E131C244}" sibTransId="{AB3D91B3-4A43-4F6C-B88C-8B26033A8180}"/>
    <dgm:cxn modelId="{14390598-6FBE-4674-BE09-033BC2545439}" srcId="{E91CC28E-CA7C-4C91-BCBE-F73C0BA4FF40}" destId="{366FA389-78D5-4963-8D52-39044EA3208C}" srcOrd="0" destOrd="0" parTransId="{83DEF77B-9FEC-406A-8994-5E63FA82A799}" sibTransId="{6097C68D-17E3-47B5-9900-D1D7AD34CFE1}"/>
    <dgm:cxn modelId="{884C9372-B61B-4A94-ABA3-8F0191843365}" type="presOf" srcId="{4D259EA4-B393-458F-BD74-21E531E7DEBE}" destId="{8548F383-1949-4E7C-A8BA-1068C97D04CE}" srcOrd="0" destOrd="0" presId="urn:microsoft.com/office/officeart/2005/8/layout/hierarchy1"/>
    <dgm:cxn modelId="{BAEDF4A0-5E60-41C0-85F3-6418915CBC5C}" type="presOf" srcId="{574793A9-6FC9-41EE-BDC1-29491516FC72}" destId="{B9207F30-9EF2-4853-8252-D9B0B42833F5}" srcOrd="0" destOrd="0" presId="urn:microsoft.com/office/officeart/2005/8/layout/hierarchy1"/>
    <dgm:cxn modelId="{F19AD62E-C2EA-403B-BE87-C1090E7D86F7}" type="presParOf" srcId="{FF905CA4-1841-48EF-A578-C9BE7B3FEBCE}" destId="{94ACF4E2-DF8B-477F-B229-13A9D21DC5C5}" srcOrd="0" destOrd="0" presId="urn:microsoft.com/office/officeart/2005/8/layout/hierarchy1"/>
    <dgm:cxn modelId="{8BADF66D-07AE-4B91-A667-29BF83294549}" type="presParOf" srcId="{94ACF4E2-DF8B-477F-B229-13A9D21DC5C5}" destId="{48A9FFF8-FE4D-4425-ABB7-A3E9E8CC6D8B}" srcOrd="0" destOrd="0" presId="urn:microsoft.com/office/officeart/2005/8/layout/hierarchy1"/>
    <dgm:cxn modelId="{8AFB2160-C055-480B-8551-38D37B61CE88}" type="presParOf" srcId="{48A9FFF8-FE4D-4425-ABB7-A3E9E8CC6D8B}" destId="{256DC52B-A2E1-4CCB-82BC-C7FA529649A1}" srcOrd="0" destOrd="0" presId="urn:microsoft.com/office/officeart/2005/8/layout/hierarchy1"/>
    <dgm:cxn modelId="{50A55A30-CACA-4E8E-9291-468915243524}" type="presParOf" srcId="{48A9FFF8-FE4D-4425-ABB7-A3E9E8CC6D8B}" destId="{D1692EC5-81F4-4D21-AC3B-01690022F59D}" srcOrd="1" destOrd="0" presId="urn:microsoft.com/office/officeart/2005/8/layout/hierarchy1"/>
    <dgm:cxn modelId="{9FCE211A-0168-497D-840E-CDDB84CDDE4E}" type="presParOf" srcId="{94ACF4E2-DF8B-477F-B229-13A9D21DC5C5}" destId="{C3717CEC-FE54-4F3C-AA9A-CE7FE49D663F}" srcOrd="1" destOrd="0" presId="urn:microsoft.com/office/officeart/2005/8/layout/hierarchy1"/>
    <dgm:cxn modelId="{91CF30B9-CE0F-428A-902E-71AC2A378B78}" type="presParOf" srcId="{C3717CEC-FE54-4F3C-AA9A-CE7FE49D663F}" destId="{DFB6A53A-A82E-4B0B-8B9E-C55BEFA30A71}" srcOrd="0" destOrd="0" presId="urn:microsoft.com/office/officeart/2005/8/layout/hierarchy1"/>
    <dgm:cxn modelId="{ADC2CFAB-99EF-4BE9-A0CE-0B473505DF71}" type="presParOf" srcId="{C3717CEC-FE54-4F3C-AA9A-CE7FE49D663F}" destId="{8FFAE5BD-D9C3-4D4E-B9AD-D9D9C49B6705}" srcOrd="1" destOrd="0" presId="urn:microsoft.com/office/officeart/2005/8/layout/hierarchy1"/>
    <dgm:cxn modelId="{6EE14C3E-4BE7-4034-BC19-742D757B3BAF}" type="presParOf" srcId="{8FFAE5BD-D9C3-4D4E-B9AD-D9D9C49B6705}" destId="{51D47A3D-1007-4042-A5BF-E9B8346EE0E6}" srcOrd="0" destOrd="0" presId="urn:microsoft.com/office/officeart/2005/8/layout/hierarchy1"/>
    <dgm:cxn modelId="{551C0C98-07E2-4E76-9EA5-BF69A2BD24B8}" type="presParOf" srcId="{51D47A3D-1007-4042-A5BF-E9B8346EE0E6}" destId="{AA437FFA-4AF4-461A-B380-2B944DB1CBF0}" srcOrd="0" destOrd="0" presId="urn:microsoft.com/office/officeart/2005/8/layout/hierarchy1"/>
    <dgm:cxn modelId="{24F6206B-2030-4113-99AF-2C1DBE947973}" type="presParOf" srcId="{51D47A3D-1007-4042-A5BF-E9B8346EE0E6}" destId="{D9359893-E027-4A08-9D45-D3D42CD9F498}" srcOrd="1" destOrd="0" presId="urn:microsoft.com/office/officeart/2005/8/layout/hierarchy1"/>
    <dgm:cxn modelId="{A3BE8FBB-7BC2-419A-9160-E124867AA4E4}" type="presParOf" srcId="{8FFAE5BD-D9C3-4D4E-B9AD-D9D9C49B6705}" destId="{146ECD7E-D55F-4AD1-9038-869FA7C2A4C1}" srcOrd="1" destOrd="0" presId="urn:microsoft.com/office/officeart/2005/8/layout/hierarchy1"/>
    <dgm:cxn modelId="{D9985080-2B4F-47FE-B306-AEEDDBC79690}" type="presParOf" srcId="{146ECD7E-D55F-4AD1-9038-869FA7C2A4C1}" destId="{B9207F30-9EF2-4853-8252-D9B0B42833F5}" srcOrd="0" destOrd="0" presId="urn:microsoft.com/office/officeart/2005/8/layout/hierarchy1"/>
    <dgm:cxn modelId="{87F3407A-02E0-4AA1-B28B-DF8FFEBE3B22}" type="presParOf" srcId="{146ECD7E-D55F-4AD1-9038-869FA7C2A4C1}" destId="{A6C3F098-DF43-4098-8E98-6BADBAF6C429}" srcOrd="1" destOrd="0" presId="urn:microsoft.com/office/officeart/2005/8/layout/hierarchy1"/>
    <dgm:cxn modelId="{3BAC2C73-DA78-49E3-B90D-3C8C69F38E02}" type="presParOf" srcId="{A6C3F098-DF43-4098-8E98-6BADBAF6C429}" destId="{13D6A90B-58D9-4C35-A8F8-1124B4EC78CD}" srcOrd="0" destOrd="0" presId="urn:microsoft.com/office/officeart/2005/8/layout/hierarchy1"/>
    <dgm:cxn modelId="{6E817066-D022-49B4-8499-D7EAADFF42C9}" type="presParOf" srcId="{13D6A90B-58D9-4C35-A8F8-1124B4EC78CD}" destId="{1AE21C5A-F5A3-411B-A60C-EF35FE3C77E3}" srcOrd="0" destOrd="0" presId="urn:microsoft.com/office/officeart/2005/8/layout/hierarchy1"/>
    <dgm:cxn modelId="{748D8816-226A-4EC1-AC3D-2A94436D6B47}" type="presParOf" srcId="{13D6A90B-58D9-4C35-A8F8-1124B4EC78CD}" destId="{8C93E6D0-EBFC-409B-A58F-9A5E00A4AEC6}" srcOrd="1" destOrd="0" presId="urn:microsoft.com/office/officeart/2005/8/layout/hierarchy1"/>
    <dgm:cxn modelId="{F0C70A44-5F73-4087-A4E6-9B4BC41CEECB}" type="presParOf" srcId="{A6C3F098-DF43-4098-8E98-6BADBAF6C429}" destId="{2E71235B-B849-48F8-A83D-D25034195A23}" srcOrd="1" destOrd="0" presId="urn:microsoft.com/office/officeart/2005/8/layout/hierarchy1"/>
    <dgm:cxn modelId="{5F572A67-1D76-4CD1-9B9A-C148CC61DB16}" type="presParOf" srcId="{2E71235B-B849-48F8-A83D-D25034195A23}" destId="{7D77E029-F8C5-4194-B713-09C800A4DF52}" srcOrd="0" destOrd="0" presId="urn:microsoft.com/office/officeart/2005/8/layout/hierarchy1"/>
    <dgm:cxn modelId="{4965FA9F-0C28-412D-8A3E-14CE96E2084A}" type="presParOf" srcId="{2E71235B-B849-48F8-A83D-D25034195A23}" destId="{8B88F04E-DC6B-41BB-B3FC-87FD41AC570B}" srcOrd="1" destOrd="0" presId="urn:microsoft.com/office/officeart/2005/8/layout/hierarchy1"/>
    <dgm:cxn modelId="{7D206E23-C2A2-441F-BA80-2F65B41E8167}" type="presParOf" srcId="{8B88F04E-DC6B-41BB-B3FC-87FD41AC570B}" destId="{18B7132D-592D-4B29-A491-CB9C96F8DAA0}" srcOrd="0" destOrd="0" presId="urn:microsoft.com/office/officeart/2005/8/layout/hierarchy1"/>
    <dgm:cxn modelId="{F389C1C4-C2DB-4C94-BDFC-BEE2705ADEA2}" type="presParOf" srcId="{18B7132D-592D-4B29-A491-CB9C96F8DAA0}" destId="{E01E7EA3-99A5-40F3-A555-9835FB02C5AF}" srcOrd="0" destOrd="0" presId="urn:microsoft.com/office/officeart/2005/8/layout/hierarchy1"/>
    <dgm:cxn modelId="{3A6D15C7-A3D1-4E7C-AC59-B2FAFC7A0916}" type="presParOf" srcId="{18B7132D-592D-4B29-A491-CB9C96F8DAA0}" destId="{CDFB513A-D12E-46B6-8DAE-1E9B82C56F07}" srcOrd="1" destOrd="0" presId="urn:microsoft.com/office/officeart/2005/8/layout/hierarchy1"/>
    <dgm:cxn modelId="{5876EA8E-7F7A-49CD-8DB3-9FF8205F0143}" type="presParOf" srcId="{8B88F04E-DC6B-41BB-B3FC-87FD41AC570B}" destId="{B48DE6B4-8EB7-49C8-94C7-B62CBE1E47C7}" srcOrd="1" destOrd="0" presId="urn:microsoft.com/office/officeart/2005/8/layout/hierarchy1"/>
    <dgm:cxn modelId="{027A4350-5EF7-4625-A5B7-121FFD833B27}" type="presParOf" srcId="{C3717CEC-FE54-4F3C-AA9A-CE7FE49D663F}" destId="{38C60030-196C-468B-9821-9CB47AAC4AB5}" srcOrd="2" destOrd="0" presId="urn:microsoft.com/office/officeart/2005/8/layout/hierarchy1"/>
    <dgm:cxn modelId="{173F7D74-F3C0-4457-AF92-8D9DCB8DE5AC}" type="presParOf" srcId="{C3717CEC-FE54-4F3C-AA9A-CE7FE49D663F}" destId="{C4B1A07F-C7E7-4F47-9D11-5D3B48C0F0F7}" srcOrd="3" destOrd="0" presId="urn:microsoft.com/office/officeart/2005/8/layout/hierarchy1"/>
    <dgm:cxn modelId="{45754727-D826-4950-8119-87B32FEDAE8F}" type="presParOf" srcId="{C4B1A07F-C7E7-4F47-9D11-5D3B48C0F0F7}" destId="{446CDD5B-EA63-4017-9B03-B067FDA748EC}" srcOrd="0" destOrd="0" presId="urn:microsoft.com/office/officeart/2005/8/layout/hierarchy1"/>
    <dgm:cxn modelId="{DEE30B8A-0F4E-4314-8A9A-1CE91DD3CA8C}" type="presParOf" srcId="{446CDD5B-EA63-4017-9B03-B067FDA748EC}" destId="{716CDB93-AB5D-4CC6-9EE1-C78BBB927F82}" srcOrd="0" destOrd="0" presId="urn:microsoft.com/office/officeart/2005/8/layout/hierarchy1"/>
    <dgm:cxn modelId="{9A8E587F-B457-4B05-85F0-88557CBCC4EF}" type="presParOf" srcId="{446CDD5B-EA63-4017-9B03-B067FDA748EC}" destId="{8548F383-1949-4E7C-A8BA-1068C97D04CE}" srcOrd="1" destOrd="0" presId="urn:microsoft.com/office/officeart/2005/8/layout/hierarchy1"/>
    <dgm:cxn modelId="{C82C96A0-49EC-474D-8F6C-82ED1962AEF1}" type="presParOf" srcId="{C4B1A07F-C7E7-4F47-9D11-5D3B48C0F0F7}" destId="{112F6451-7974-4EBB-AEE5-5D9F348D2BFE}" srcOrd="1" destOrd="0" presId="urn:microsoft.com/office/officeart/2005/8/layout/hierarchy1"/>
    <dgm:cxn modelId="{832E9609-942A-4C47-9221-9F7A32307F92}" type="presParOf" srcId="{112F6451-7974-4EBB-AEE5-5D9F348D2BFE}" destId="{6947A5D6-35D8-41A5-81EE-2856E252D6FF}" srcOrd="0" destOrd="0" presId="urn:microsoft.com/office/officeart/2005/8/layout/hierarchy1"/>
    <dgm:cxn modelId="{EA7C2294-F782-4433-BC0B-B11B1BF4E3FA}" type="presParOf" srcId="{112F6451-7974-4EBB-AEE5-5D9F348D2BFE}" destId="{0C9CEB6B-5F00-429D-8E4D-F200CFDAE0F4}" srcOrd="1" destOrd="0" presId="urn:microsoft.com/office/officeart/2005/8/layout/hierarchy1"/>
    <dgm:cxn modelId="{198CD8EC-E8CC-4EA1-8E62-A184AA02D0A6}" type="presParOf" srcId="{0C9CEB6B-5F00-429D-8E4D-F200CFDAE0F4}" destId="{C4D6E56F-AB27-48C6-9103-184E9048D8CF}" srcOrd="0" destOrd="0" presId="urn:microsoft.com/office/officeart/2005/8/layout/hierarchy1"/>
    <dgm:cxn modelId="{65E6FA76-5FC9-4EFA-95D1-305BD2BFCA61}" type="presParOf" srcId="{C4D6E56F-AB27-48C6-9103-184E9048D8CF}" destId="{26FC98C8-5143-4F5B-9281-3BA2CD879C4E}" srcOrd="0" destOrd="0" presId="urn:microsoft.com/office/officeart/2005/8/layout/hierarchy1"/>
    <dgm:cxn modelId="{A9A3A07C-1E68-40B8-ACCA-F23627BE6179}" type="presParOf" srcId="{C4D6E56F-AB27-48C6-9103-184E9048D8CF}" destId="{2BA79AC4-1A70-413B-AD06-8CE65745E535}" srcOrd="1" destOrd="0" presId="urn:microsoft.com/office/officeart/2005/8/layout/hierarchy1"/>
    <dgm:cxn modelId="{68F924A9-5F4D-4DBC-9A4E-23815794B68A}" type="presParOf" srcId="{0C9CEB6B-5F00-429D-8E4D-F200CFDAE0F4}" destId="{F6846D0D-B14A-4A6A-9A5B-87A20F7A9B12}" srcOrd="1" destOrd="0" presId="urn:microsoft.com/office/officeart/2005/8/layout/hierarchy1"/>
    <dgm:cxn modelId="{2EF65BAE-5F1F-45CE-B491-35C5DB31E8F6}" type="presParOf" srcId="{F6846D0D-B14A-4A6A-9A5B-87A20F7A9B12}" destId="{EC0F198F-CA07-4ADE-A1F4-2B31F3FF0568}" srcOrd="0" destOrd="0" presId="urn:microsoft.com/office/officeart/2005/8/layout/hierarchy1"/>
    <dgm:cxn modelId="{6A746A7D-F6F0-43B9-85A1-1AFB7790EB2D}" type="presParOf" srcId="{F6846D0D-B14A-4A6A-9A5B-87A20F7A9B12}" destId="{6893C349-E69C-42F4-A4EE-26C6460ED114}" srcOrd="1" destOrd="0" presId="urn:microsoft.com/office/officeart/2005/8/layout/hierarchy1"/>
    <dgm:cxn modelId="{3DB71ED1-06C4-4C0B-A9C6-0CD8AE89B3B8}" type="presParOf" srcId="{6893C349-E69C-42F4-A4EE-26C6460ED114}" destId="{5DEEDB1F-3B78-491F-A6D3-E06AE82BF126}" srcOrd="0" destOrd="0" presId="urn:microsoft.com/office/officeart/2005/8/layout/hierarchy1"/>
    <dgm:cxn modelId="{214AC6FC-C1ED-41F5-9D6E-0AC19A5C6410}" type="presParOf" srcId="{5DEEDB1F-3B78-491F-A6D3-E06AE82BF126}" destId="{541F9B60-A062-4FEF-AA97-ECB4746B0884}" srcOrd="0" destOrd="0" presId="urn:microsoft.com/office/officeart/2005/8/layout/hierarchy1"/>
    <dgm:cxn modelId="{E2FE004A-AD24-4191-A91E-E635425F7C6E}" type="presParOf" srcId="{5DEEDB1F-3B78-491F-A6D3-E06AE82BF126}" destId="{C2CD8A83-601F-43D3-A47D-10BD738C6AEF}" srcOrd="1" destOrd="0" presId="urn:microsoft.com/office/officeart/2005/8/layout/hierarchy1"/>
    <dgm:cxn modelId="{E8750619-D011-4205-8FCB-B0A03CA712E3}" type="presParOf" srcId="{6893C349-E69C-42F4-A4EE-26C6460ED114}" destId="{F62637FB-6012-4D4F-A589-D2BC09F583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F198F-CA07-4ADE-A1F4-2B31F3FF0568}">
      <dsp:nvSpPr>
        <dsp:cNvPr id="0" name=""/>
        <dsp:cNvSpPr/>
      </dsp:nvSpPr>
      <dsp:spPr>
        <a:xfrm>
          <a:off x="5614280" y="4254878"/>
          <a:ext cx="91440" cy="497611"/>
        </a:xfrm>
        <a:custGeom>
          <a:avLst/>
          <a:gdLst/>
          <a:ahLst/>
          <a:cxnLst/>
          <a:rect l="0" t="0" r="0" b="0"/>
          <a:pathLst>
            <a:path>
              <a:moveTo>
                <a:pt x="45720" y="0"/>
              </a:moveTo>
              <a:lnTo>
                <a:pt x="45720" y="4976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7A5D6-35D8-41A5-81EE-2856E252D6FF}">
      <dsp:nvSpPr>
        <dsp:cNvPr id="0" name=""/>
        <dsp:cNvSpPr/>
      </dsp:nvSpPr>
      <dsp:spPr>
        <a:xfrm>
          <a:off x="5614280" y="2670792"/>
          <a:ext cx="91440" cy="497611"/>
        </a:xfrm>
        <a:custGeom>
          <a:avLst/>
          <a:gdLst/>
          <a:ahLst/>
          <a:cxnLst/>
          <a:rect l="0" t="0" r="0" b="0"/>
          <a:pathLst>
            <a:path>
              <a:moveTo>
                <a:pt x="45720" y="0"/>
              </a:moveTo>
              <a:lnTo>
                <a:pt x="45720" y="4976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C60030-196C-468B-9821-9CB47AAC4AB5}">
      <dsp:nvSpPr>
        <dsp:cNvPr id="0" name=""/>
        <dsp:cNvSpPr/>
      </dsp:nvSpPr>
      <dsp:spPr>
        <a:xfrm>
          <a:off x="4095945" y="1086706"/>
          <a:ext cx="1564055" cy="497611"/>
        </a:xfrm>
        <a:custGeom>
          <a:avLst/>
          <a:gdLst/>
          <a:ahLst/>
          <a:cxnLst/>
          <a:rect l="0" t="0" r="0" b="0"/>
          <a:pathLst>
            <a:path>
              <a:moveTo>
                <a:pt x="0" y="0"/>
              </a:moveTo>
              <a:lnTo>
                <a:pt x="0" y="339107"/>
              </a:lnTo>
              <a:lnTo>
                <a:pt x="1564055" y="339107"/>
              </a:lnTo>
              <a:lnTo>
                <a:pt x="1564055" y="49761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77E029-F8C5-4194-B713-09C800A4DF52}">
      <dsp:nvSpPr>
        <dsp:cNvPr id="0" name=""/>
        <dsp:cNvSpPr/>
      </dsp:nvSpPr>
      <dsp:spPr>
        <a:xfrm>
          <a:off x="2486170" y="4254878"/>
          <a:ext cx="91440" cy="497611"/>
        </a:xfrm>
        <a:custGeom>
          <a:avLst/>
          <a:gdLst/>
          <a:ahLst/>
          <a:cxnLst/>
          <a:rect l="0" t="0" r="0" b="0"/>
          <a:pathLst>
            <a:path>
              <a:moveTo>
                <a:pt x="45720" y="0"/>
              </a:moveTo>
              <a:lnTo>
                <a:pt x="45720" y="4976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07F30-9EF2-4853-8252-D9B0B42833F5}">
      <dsp:nvSpPr>
        <dsp:cNvPr id="0" name=""/>
        <dsp:cNvSpPr/>
      </dsp:nvSpPr>
      <dsp:spPr>
        <a:xfrm>
          <a:off x="2486170" y="2670792"/>
          <a:ext cx="91440" cy="497611"/>
        </a:xfrm>
        <a:custGeom>
          <a:avLst/>
          <a:gdLst/>
          <a:ahLst/>
          <a:cxnLst/>
          <a:rect l="0" t="0" r="0" b="0"/>
          <a:pathLst>
            <a:path>
              <a:moveTo>
                <a:pt x="45720" y="0"/>
              </a:moveTo>
              <a:lnTo>
                <a:pt x="45720" y="49761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6A53A-A82E-4B0B-8B9E-C55BEFA30A71}">
      <dsp:nvSpPr>
        <dsp:cNvPr id="0" name=""/>
        <dsp:cNvSpPr/>
      </dsp:nvSpPr>
      <dsp:spPr>
        <a:xfrm>
          <a:off x="2531890" y="1086706"/>
          <a:ext cx="1564055" cy="497611"/>
        </a:xfrm>
        <a:custGeom>
          <a:avLst/>
          <a:gdLst/>
          <a:ahLst/>
          <a:cxnLst/>
          <a:rect l="0" t="0" r="0" b="0"/>
          <a:pathLst>
            <a:path>
              <a:moveTo>
                <a:pt x="1564055" y="0"/>
              </a:moveTo>
              <a:lnTo>
                <a:pt x="1564055" y="339107"/>
              </a:lnTo>
              <a:lnTo>
                <a:pt x="0" y="339107"/>
              </a:lnTo>
              <a:lnTo>
                <a:pt x="0" y="49761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DC52B-A2E1-4CCB-82BC-C7FA529649A1}">
      <dsp:nvSpPr>
        <dsp:cNvPr id="0" name=""/>
        <dsp:cNvSpPr/>
      </dsp:nvSpPr>
      <dsp:spPr>
        <a:xfrm>
          <a:off x="2721999" y="231"/>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92EC5-81F4-4D21-AC3B-01690022F59D}">
      <dsp:nvSpPr>
        <dsp:cNvPr id="0" name=""/>
        <dsp:cNvSpPr/>
      </dsp:nvSpPr>
      <dsp:spPr>
        <a:xfrm>
          <a:off x="2912108" y="180835"/>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LTEL </a:t>
          </a:r>
          <a:r>
            <a:rPr lang="en-US" sz="2400" b="1" kern="1200" dirty="0" smtClean="0"/>
            <a:t>and P-LTEL Meeting </a:t>
          </a:r>
          <a:r>
            <a:rPr lang="en-US" sz="2400" b="1" kern="1200" dirty="0" smtClean="0"/>
            <a:t>Structures</a:t>
          </a:r>
          <a:endParaRPr lang="en-US" sz="2400" b="1" kern="1200" dirty="0"/>
        </a:p>
      </dsp:txBody>
      <dsp:txXfrm>
        <a:off x="2943930" y="212657"/>
        <a:ext cx="2684247" cy="1022830"/>
      </dsp:txXfrm>
    </dsp:sp>
    <dsp:sp modelId="{AA437FFA-4AF4-461A-B380-2B944DB1CBF0}">
      <dsp:nvSpPr>
        <dsp:cNvPr id="0" name=""/>
        <dsp:cNvSpPr/>
      </dsp:nvSpPr>
      <dsp:spPr>
        <a:xfrm>
          <a:off x="1157944" y="1584317"/>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59893-E027-4A08-9D45-D3D42CD9F498}">
      <dsp:nvSpPr>
        <dsp:cNvPr id="0" name=""/>
        <dsp:cNvSpPr/>
      </dsp:nvSpPr>
      <dsp:spPr>
        <a:xfrm>
          <a:off x="1348053" y="1764921"/>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Individual Conferences</a:t>
          </a:r>
          <a:endParaRPr lang="en-US" sz="2000" kern="1200" dirty="0"/>
        </a:p>
      </dsp:txBody>
      <dsp:txXfrm>
        <a:off x="1379875" y="1796743"/>
        <a:ext cx="2684247" cy="1022830"/>
      </dsp:txXfrm>
    </dsp:sp>
    <dsp:sp modelId="{1AE21C5A-F5A3-411B-A60C-EF35FE3C77E3}">
      <dsp:nvSpPr>
        <dsp:cNvPr id="0" name=""/>
        <dsp:cNvSpPr/>
      </dsp:nvSpPr>
      <dsp:spPr>
        <a:xfrm>
          <a:off x="1157944" y="3168403"/>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3E6D0-EBFC-409B-A58F-9A5E00A4AEC6}">
      <dsp:nvSpPr>
        <dsp:cNvPr id="0" name=""/>
        <dsp:cNvSpPr/>
      </dsp:nvSpPr>
      <dsp:spPr>
        <a:xfrm>
          <a:off x="1348053" y="3349007"/>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Small or Large LTEL population</a:t>
          </a:r>
          <a:endParaRPr lang="en-US" sz="1700" kern="1200" dirty="0"/>
        </a:p>
      </dsp:txBody>
      <dsp:txXfrm>
        <a:off x="1379875" y="3380829"/>
        <a:ext cx="2684247" cy="1022830"/>
      </dsp:txXfrm>
    </dsp:sp>
    <dsp:sp modelId="{E01E7EA3-99A5-40F3-A555-9835FB02C5AF}">
      <dsp:nvSpPr>
        <dsp:cNvPr id="0" name=""/>
        <dsp:cNvSpPr/>
      </dsp:nvSpPr>
      <dsp:spPr>
        <a:xfrm>
          <a:off x="1157944" y="4752489"/>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FB513A-D12E-46B6-8DAE-1E9B82C56F07}">
      <dsp:nvSpPr>
        <dsp:cNvPr id="0" name=""/>
        <dsp:cNvSpPr/>
      </dsp:nvSpPr>
      <dsp:spPr>
        <a:xfrm>
          <a:off x="1348053" y="4933093"/>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Meet individually with students and/or parents </a:t>
          </a:r>
          <a:r>
            <a:rPr lang="en-US" sz="1700" b="1" kern="1200" dirty="0" smtClean="0"/>
            <a:t>together</a:t>
          </a:r>
          <a:r>
            <a:rPr lang="en-US" sz="1700" kern="1200" dirty="0" smtClean="0"/>
            <a:t> or separately if needed</a:t>
          </a:r>
          <a:endParaRPr lang="en-US" sz="1700" kern="1200" dirty="0"/>
        </a:p>
      </dsp:txBody>
      <dsp:txXfrm>
        <a:off x="1379875" y="4964915"/>
        <a:ext cx="2684247" cy="1022830"/>
      </dsp:txXfrm>
    </dsp:sp>
    <dsp:sp modelId="{716CDB93-AB5D-4CC6-9EE1-C78BBB927F82}">
      <dsp:nvSpPr>
        <dsp:cNvPr id="0" name=""/>
        <dsp:cNvSpPr/>
      </dsp:nvSpPr>
      <dsp:spPr>
        <a:xfrm>
          <a:off x="4286054" y="1584317"/>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8F383-1949-4E7C-A8BA-1068C97D04CE}">
      <dsp:nvSpPr>
        <dsp:cNvPr id="0" name=""/>
        <dsp:cNvSpPr/>
      </dsp:nvSpPr>
      <dsp:spPr>
        <a:xfrm>
          <a:off x="4476163" y="1764921"/>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Group </a:t>
          </a:r>
        </a:p>
        <a:p>
          <a:pPr lvl="0" algn="ctr" defTabSz="889000">
            <a:lnSpc>
              <a:spcPct val="90000"/>
            </a:lnSpc>
            <a:spcBef>
              <a:spcPct val="0"/>
            </a:spcBef>
            <a:spcAft>
              <a:spcPct val="35000"/>
            </a:spcAft>
          </a:pPr>
          <a:r>
            <a:rPr lang="en-US" sz="2000" kern="1200" dirty="0" smtClean="0"/>
            <a:t>Meetings</a:t>
          </a:r>
          <a:endParaRPr lang="en-US" sz="2000" kern="1200" dirty="0"/>
        </a:p>
      </dsp:txBody>
      <dsp:txXfrm>
        <a:off x="4507985" y="1796743"/>
        <a:ext cx="2684247" cy="1022830"/>
      </dsp:txXfrm>
    </dsp:sp>
    <dsp:sp modelId="{26FC98C8-5143-4F5B-9281-3BA2CD879C4E}">
      <dsp:nvSpPr>
        <dsp:cNvPr id="0" name=""/>
        <dsp:cNvSpPr/>
      </dsp:nvSpPr>
      <dsp:spPr>
        <a:xfrm>
          <a:off x="4286054" y="3168403"/>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79AC4-1A70-413B-AD06-8CE65745E535}">
      <dsp:nvSpPr>
        <dsp:cNvPr id="0" name=""/>
        <dsp:cNvSpPr/>
      </dsp:nvSpPr>
      <dsp:spPr>
        <a:xfrm>
          <a:off x="4476163" y="3349007"/>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Large LTEL population</a:t>
          </a:r>
          <a:endParaRPr lang="en-US" sz="1700" kern="1200" dirty="0"/>
        </a:p>
      </dsp:txBody>
      <dsp:txXfrm>
        <a:off x="4507985" y="3380829"/>
        <a:ext cx="2684247" cy="1022830"/>
      </dsp:txXfrm>
    </dsp:sp>
    <dsp:sp modelId="{541F9B60-A062-4FEF-AA97-ECB4746B0884}">
      <dsp:nvSpPr>
        <dsp:cNvPr id="0" name=""/>
        <dsp:cNvSpPr/>
      </dsp:nvSpPr>
      <dsp:spPr>
        <a:xfrm>
          <a:off x="4286054" y="4752489"/>
          <a:ext cx="2747891" cy="1086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CD8A83-601F-43D3-A47D-10BD738C6AEF}">
      <dsp:nvSpPr>
        <dsp:cNvPr id="0" name=""/>
        <dsp:cNvSpPr/>
      </dsp:nvSpPr>
      <dsp:spPr>
        <a:xfrm>
          <a:off x="4476163" y="4933093"/>
          <a:ext cx="2747891" cy="10864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Meet with students and/or parents together or separately in groups if needed</a:t>
          </a:r>
          <a:endParaRPr lang="en-US" sz="1700" kern="1200" dirty="0"/>
        </a:p>
      </dsp:txBody>
      <dsp:txXfrm>
        <a:off x="4507985" y="4964915"/>
        <a:ext cx="2684247" cy="1022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F198F-CA07-4ADE-A1F4-2B31F3FF0568}">
      <dsp:nvSpPr>
        <dsp:cNvPr id="0" name=""/>
        <dsp:cNvSpPr/>
      </dsp:nvSpPr>
      <dsp:spPr>
        <a:xfrm>
          <a:off x="5614280" y="4254878"/>
          <a:ext cx="91440" cy="497611"/>
        </a:xfrm>
        <a:custGeom>
          <a:avLst/>
          <a:gdLst/>
          <a:ahLst/>
          <a:cxnLst/>
          <a:rect l="0" t="0" r="0" b="0"/>
          <a:pathLst>
            <a:path>
              <a:moveTo>
                <a:pt x="45720" y="0"/>
              </a:moveTo>
              <a:lnTo>
                <a:pt x="45720" y="497611"/>
              </a:lnTo>
            </a:path>
          </a:pathLst>
        </a:custGeom>
        <a:noFill/>
        <a:ln w="127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47A5D6-35D8-41A5-81EE-2856E252D6FF}">
      <dsp:nvSpPr>
        <dsp:cNvPr id="0" name=""/>
        <dsp:cNvSpPr/>
      </dsp:nvSpPr>
      <dsp:spPr>
        <a:xfrm>
          <a:off x="5614280" y="2670792"/>
          <a:ext cx="91440" cy="497611"/>
        </a:xfrm>
        <a:custGeom>
          <a:avLst/>
          <a:gdLst/>
          <a:ahLst/>
          <a:cxnLst/>
          <a:rect l="0" t="0" r="0" b="0"/>
          <a:pathLst>
            <a:path>
              <a:moveTo>
                <a:pt x="45720" y="0"/>
              </a:moveTo>
              <a:lnTo>
                <a:pt x="45720" y="497611"/>
              </a:lnTo>
            </a:path>
          </a:pathLst>
        </a:custGeom>
        <a:noFill/>
        <a:ln w="127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C60030-196C-468B-9821-9CB47AAC4AB5}">
      <dsp:nvSpPr>
        <dsp:cNvPr id="0" name=""/>
        <dsp:cNvSpPr/>
      </dsp:nvSpPr>
      <dsp:spPr>
        <a:xfrm>
          <a:off x="4095945" y="1086706"/>
          <a:ext cx="1564055" cy="497611"/>
        </a:xfrm>
        <a:custGeom>
          <a:avLst/>
          <a:gdLst/>
          <a:ahLst/>
          <a:cxnLst/>
          <a:rect l="0" t="0" r="0" b="0"/>
          <a:pathLst>
            <a:path>
              <a:moveTo>
                <a:pt x="0" y="0"/>
              </a:moveTo>
              <a:lnTo>
                <a:pt x="0" y="339107"/>
              </a:lnTo>
              <a:lnTo>
                <a:pt x="1564055" y="339107"/>
              </a:lnTo>
              <a:lnTo>
                <a:pt x="1564055" y="497611"/>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77E029-F8C5-4194-B713-09C800A4DF52}">
      <dsp:nvSpPr>
        <dsp:cNvPr id="0" name=""/>
        <dsp:cNvSpPr/>
      </dsp:nvSpPr>
      <dsp:spPr>
        <a:xfrm>
          <a:off x="2486170" y="4254878"/>
          <a:ext cx="91440" cy="497611"/>
        </a:xfrm>
        <a:custGeom>
          <a:avLst/>
          <a:gdLst/>
          <a:ahLst/>
          <a:cxnLst/>
          <a:rect l="0" t="0" r="0" b="0"/>
          <a:pathLst>
            <a:path>
              <a:moveTo>
                <a:pt x="45720" y="0"/>
              </a:moveTo>
              <a:lnTo>
                <a:pt x="45720" y="497611"/>
              </a:lnTo>
            </a:path>
          </a:pathLst>
        </a:custGeom>
        <a:noFill/>
        <a:ln w="127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207F30-9EF2-4853-8252-D9B0B42833F5}">
      <dsp:nvSpPr>
        <dsp:cNvPr id="0" name=""/>
        <dsp:cNvSpPr/>
      </dsp:nvSpPr>
      <dsp:spPr>
        <a:xfrm>
          <a:off x="2486170" y="2670792"/>
          <a:ext cx="91440" cy="497611"/>
        </a:xfrm>
        <a:custGeom>
          <a:avLst/>
          <a:gdLst/>
          <a:ahLst/>
          <a:cxnLst/>
          <a:rect l="0" t="0" r="0" b="0"/>
          <a:pathLst>
            <a:path>
              <a:moveTo>
                <a:pt x="45720" y="0"/>
              </a:moveTo>
              <a:lnTo>
                <a:pt x="45720" y="497611"/>
              </a:lnTo>
            </a:path>
          </a:pathLst>
        </a:custGeom>
        <a:noFill/>
        <a:ln w="12700" cap="flat" cmpd="sng" algn="ctr">
          <a:solidFill>
            <a:schemeClr val="accent2">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B6A53A-A82E-4B0B-8B9E-C55BEFA30A71}">
      <dsp:nvSpPr>
        <dsp:cNvPr id="0" name=""/>
        <dsp:cNvSpPr/>
      </dsp:nvSpPr>
      <dsp:spPr>
        <a:xfrm>
          <a:off x="2531890" y="1086706"/>
          <a:ext cx="1564055" cy="497611"/>
        </a:xfrm>
        <a:custGeom>
          <a:avLst/>
          <a:gdLst/>
          <a:ahLst/>
          <a:cxnLst/>
          <a:rect l="0" t="0" r="0" b="0"/>
          <a:pathLst>
            <a:path>
              <a:moveTo>
                <a:pt x="1564055" y="0"/>
              </a:moveTo>
              <a:lnTo>
                <a:pt x="1564055" y="339107"/>
              </a:lnTo>
              <a:lnTo>
                <a:pt x="0" y="339107"/>
              </a:lnTo>
              <a:lnTo>
                <a:pt x="0" y="497611"/>
              </a:lnTo>
            </a:path>
          </a:pathLst>
        </a:custGeom>
        <a:noFill/>
        <a:ln w="127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6DC52B-A2E1-4CCB-82BC-C7FA529649A1}">
      <dsp:nvSpPr>
        <dsp:cNvPr id="0" name=""/>
        <dsp:cNvSpPr/>
      </dsp:nvSpPr>
      <dsp:spPr>
        <a:xfrm>
          <a:off x="2721999" y="231"/>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692EC5-81F4-4D21-AC3B-01690022F59D}">
      <dsp:nvSpPr>
        <dsp:cNvPr id="0" name=""/>
        <dsp:cNvSpPr/>
      </dsp:nvSpPr>
      <dsp:spPr>
        <a:xfrm>
          <a:off x="2912108" y="180835"/>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Using Existing Structures</a:t>
          </a:r>
          <a:endParaRPr lang="en-US" sz="2000" b="1" kern="1200" dirty="0"/>
        </a:p>
      </dsp:txBody>
      <dsp:txXfrm>
        <a:off x="2943930" y="212657"/>
        <a:ext cx="2684247" cy="1022830"/>
      </dsp:txXfrm>
    </dsp:sp>
    <dsp:sp modelId="{AA437FFA-4AF4-461A-B380-2B944DB1CBF0}">
      <dsp:nvSpPr>
        <dsp:cNvPr id="0" name=""/>
        <dsp:cNvSpPr/>
      </dsp:nvSpPr>
      <dsp:spPr>
        <a:xfrm>
          <a:off x="1157944" y="1584317"/>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359893-E027-4A08-9D45-D3D42CD9F498}">
      <dsp:nvSpPr>
        <dsp:cNvPr id="0" name=""/>
        <dsp:cNvSpPr/>
      </dsp:nvSpPr>
      <dsp:spPr>
        <a:xfrm>
          <a:off x="1348053" y="1764921"/>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Individual </a:t>
          </a:r>
        </a:p>
        <a:p>
          <a:pPr lvl="0" algn="ctr" defTabSz="889000">
            <a:lnSpc>
              <a:spcPct val="90000"/>
            </a:lnSpc>
            <a:spcBef>
              <a:spcPct val="0"/>
            </a:spcBef>
            <a:spcAft>
              <a:spcPct val="35000"/>
            </a:spcAft>
          </a:pPr>
          <a:r>
            <a:rPr lang="en-US" sz="2000" kern="1200" dirty="0" smtClean="0"/>
            <a:t>Conferences</a:t>
          </a:r>
          <a:endParaRPr lang="en-US" sz="2000" kern="1200" dirty="0"/>
        </a:p>
      </dsp:txBody>
      <dsp:txXfrm>
        <a:off x="1379875" y="1796743"/>
        <a:ext cx="2684247" cy="1022830"/>
      </dsp:txXfrm>
    </dsp:sp>
    <dsp:sp modelId="{1AE21C5A-F5A3-411B-A60C-EF35FE3C77E3}">
      <dsp:nvSpPr>
        <dsp:cNvPr id="0" name=""/>
        <dsp:cNvSpPr/>
      </dsp:nvSpPr>
      <dsp:spPr>
        <a:xfrm>
          <a:off x="1157944" y="3168403"/>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93E6D0-EBFC-409B-A58F-9A5E00A4AEC6}">
      <dsp:nvSpPr>
        <dsp:cNvPr id="0" name=""/>
        <dsp:cNvSpPr/>
      </dsp:nvSpPr>
      <dsp:spPr>
        <a:xfrm>
          <a:off x="1348053" y="3349007"/>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LTEL Designee Team Members:</a:t>
          </a:r>
        </a:p>
        <a:p>
          <a:pPr lvl="0" algn="ctr" defTabSz="577850">
            <a:lnSpc>
              <a:spcPct val="90000"/>
            </a:lnSpc>
            <a:spcBef>
              <a:spcPct val="0"/>
            </a:spcBef>
            <a:spcAft>
              <a:spcPct val="35000"/>
            </a:spcAft>
          </a:pPr>
          <a:r>
            <a:rPr lang="en-US" sz="1300" kern="1200" dirty="0" smtClean="0"/>
            <a:t>Counselors, Department Chairs, Teachers, Coordinators , Administrators, Coaches</a:t>
          </a:r>
          <a:endParaRPr lang="en-US" sz="1300" kern="1200" dirty="0"/>
        </a:p>
      </dsp:txBody>
      <dsp:txXfrm>
        <a:off x="1379875" y="3380829"/>
        <a:ext cx="2684247" cy="1022830"/>
      </dsp:txXfrm>
    </dsp:sp>
    <dsp:sp modelId="{E01E7EA3-99A5-40F3-A555-9835FB02C5AF}">
      <dsp:nvSpPr>
        <dsp:cNvPr id="0" name=""/>
        <dsp:cNvSpPr/>
      </dsp:nvSpPr>
      <dsp:spPr>
        <a:xfrm>
          <a:off x="1157944" y="4752489"/>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FB513A-D12E-46B6-8DAE-1E9B82C56F07}">
      <dsp:nvSpPr>
        <dsp:cNvPr id="0" name=""/>
        <dsp:cNvSpPr/>
      </dsp:nvSpPr>
      <dsp:spPr>
        <a:xfrm>
          <a:off x="1348053" y="4933093"/>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-During parent/teacher conferences</a:t>
          </a:r>
        </a:p>
        <a:p>
          <a:pPr lvl="0" algn="ctr" defTabSz="577850">
            <a:lnSpc>
              <a:spcPct val="90000"/>
            </a:lnSpc>
            <a:spcBef>
              <a:spcPct val="0"/>
            </a:spcBef>
            <a:spcAft>
              <a:spcPct val="35000"/>
            </a:spcAft>
          </a:pPr>
          <a:r>
            <a:rPr lang="en-US" sz="1300" kern="1200" dirty="0" smtClean="0"/>
            <a:t>-Individual Graduation Plan meeting</a:t>
          </a:r>
        </a:p>
      </dsp:txBody>
      <dsp:txXfrm>
        <a:off x="1379875" y="4964915"/>
        <a:ext cx="2684247" cy="1022830"/>
      </dsp:txXfrm>
    </dsp:sp>
    <dsp:sp modelId="{716CDB93-AB5D-4CC6-9EE1-C78BBB927F82}">
      <dsp:nvSpPr>
        <dsp:cNvPr id="0" name=""/>
        <dsp:cNvSpPr/>
      </dsp:nvSpPr>
      <dsp:spPr>
        <a:xfrm>
          <a:off x="4286054" y="1584317"/>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48F383-1949-4E7C-A8BA-1068C97D04CE}">
      <dsp:nvSpPr>
        <dsp:cNvPr id="0" name=""/>
        <dsp:cNvSpPr/>
      </dsp:nvSpPr>
      <dsp:spPr>
        <a:xfrm>
          <a:off x="4476163" y="1764921"/>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Group </a:t>
          </a:r>
        </a:p>
        <a:p>
          <a:pPr lvl="0" algn="ctr" defTabSz="889000">
            <a:lnSpc>
              <a:spcPct val="90000"/>
            </a:lnSpc>
            <a:spcBef>
              <a:spcPct val="0"/>
            </a:spcBef>
            <a:spcAft>
              <a:spcPct val="35000"/>
            </a:spcAft>
          </a:pPr>
          <a:r>
            <a:rPr lang="en-US" sz="2000" kern="1200" dirty="0" smtClean="0"/>
            <a:t>Meetings</a:t>
          </a:r>
          <a:endParaRPr lang="en-US" sz="2000" kern="1200" dirty="0"/>
        </a:p>
      </dsp:txBody>
      <dsp:txXfrm>
        <a:off x="4507985" y="1796743"/>
        <a:ext cx="2684247" cy="1022830"/>
      </dsp:txXfrm>
    </dsp:sp>
    <dsp:sp modelId="{26FC98C8-5143-4F5B-9281-3BA2CD879C4E}">
      <dsp:nvSpPr>
        <dsp:cNvPr id="0" name=""/>
        <dsp:cNvSpPr/>
      </dsp:nvSpPr>
      <dsp:spPr>
        <a:xfrm>
          <a:off x="4286054" y="3168403"/>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A79AC4-1A70-413B-AD06-8CE65745E535}">
      <dsp:nvSpPr>
        <dsp:cNvPr id="0" name=""/>
        <dsp:cNvSpPr/>
      </dsp:nvSpPr>
      <dsp:spPr>
        <a:xfrm>
          <a:off x="4476163" y="3349007"/>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LTEL Designee Team Members:</a:t>
          </a:r>
        </a:p>
        <a:p>
          <a:pPr lvl="0" algn="ctr" defTabSz="577850">
            <a:lnSpc>
              <a:spcPct val="90000"/>
            </a:lnSpc>
            <a:spcBef>
              <a:spcPct val="0"/>
            </a:spcBef>
            <a:spcAft>
              <a:spcPct val="35000"/>
            </a:spcAft>
          </a:pPr>
          <a:r>
            <a:rPr lang="en-US" sz="1300" kern="1200" dirty="0" smtClean="0"/>
            <a:t>Counselors, Department Chairs, Teachers, Coordinators, Administrators, Coaches</a:t>
          </a:r>
          <a:endParaRPr lang="en-US" sz="1300" kern="1200" dirty="0"/>
        </a:p>
      </dsp:txBody>
      <dsp:txXfrm>
        <a:off x="4507985" y="3380829"/>
        <a:ext cx="2684247" cy="1022830"/>
      </dsp:txXfrm>
    </dsp:sp>
    <dsp:sp modelId="{541F9B60-A062-4FEF-AA97-ECB4746B0884}">
      <dsp:nvSpPr>
        <dsp:cNvPr id="0" name=""/>
        <dsp:cNvSpPr/>
      </dsp:nvSpPr>
      <dsp:spPr>
        <a:xfrm>
          <a:off x="4286054" y="4752489"/>
          <a:ext cx="2747891" cy="1086474"/>
        </a:xfrm>
        <a:prstGeom prst="roundRect">
          <a:avLst>
            <a:gd name="adj" fmla="val 10000"/>
          </a:avLst>
        </a:prstGeom>
        <a:blipFill rotWithShape="0">
          <a:blip xmlns:r="http://schemas.openxmlformats.org/officeDocument/2006/relationships" r:embed="rId1">
            <a:duotone>
              <a:schemeClr val="lt1">
                <a:hueOff val="0"/>
                <a:satOff val="0"/>
                <a:lumOff val="0"/>
                <a:alphaOff val="0"/>
                <a:shade val="22000"/>
                <a:satMod val="160000"/>
              </a:schemeClr>
              <a:schemeClr val="l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CD8A83-601F-43D3-A47D-10BD738C6AEF}">
      <dsp:nvSpPr>
        <dsp:cNvPr id="0" name=""/>
        <dsp:cNvSpPr/>
      </dsp:nvSpPr>
      <dsp:spPr>
        <a:xfrm>
          <a:off x="4476163" y="4933093"/>
          <a:ext cx="2747891" cy="1086474"/>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-Classroom presentation </a:t>
          </a:r>
        </a:p>
        <a:p>
          <a:pPr lvl="0" algn="ctr" defTabSz="577850">
            <a:lnSpc>
              <a:spcPct val="90000"/>
            </a:lnSpc>
            <a:spcBef>
              <a:spcPct val="0"/>
            </a:spcBef>
            <a:spcAft>
              <a:spcPct val="35000"/>
            </a:spcAft>
          </a:pPr>
          <a:r>
            <a:rPr lang="en-US" sz="1300" kern="1200" dirty="0" smtClean="0"/>
            <a:t>-Existing small group parent meetings (i.e. before or after student performances, before or after ELAC, etc.)</a:t>
          </a:r>
          <a:endParaRPr lang="en-US" sz="1300" kern="1200" dirty="0"/>
        </a:p>
      </dsp:txBody>
      <dsp:txXfrm>
        <a:off x="4507985" y="4964915"/>
        <a:ext cx="2684247" cy="10228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3C2A81-D491-184E-ABDF-543EF1EEEB93}" type="datetimeFigureOut">
              <a:rPr lang="en-US" smtClean="0"/>
              <a:pPr/>
              <a:t>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1F4303-9177-9741-99C4-ED241360B2F9}" type="slidenum">
              <a:rPr lang="en-US" smtClean="0"/>
              <a:pPr/>
              <a:t>‹#›</a:t>
            </a:fld>
            <a:endParaRPr lang="en-US"/>
          </a:p>
        </p:txBody>
      </p:sp>
    </p:spTree>
    <p:extLst>
      <p:ext uri="{BB962C8B-B14F-4D97-AF65-F5344CB8AC3E}">
        <p14:creationId xmlns:p14="http://schemas.microsoft.com/office/powerpoint/2010/main" val="1856809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64ECF-4B0D-4AD9-A4C2-11A335025F68}" type="datetimeFigureOut">
              <a:rPr lang="en-US" smtClean="0"/>
              <a:pPr/>
              <a:t>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944CD-567F-41D1-BE47-D21D29DD0E7F}" type="slidenum">
              <a:rPr lang="en-US" smtClean="0"/>
              <a:pPr/>
              <a:t>‹#›</a:t>
            </a:fld>
            <a:endParaRPr lang="en-US"/>
          </a:p>
        </p:txBody>
      </p:sp>
    </p:spTree>
    <p:extLst>
      <p:ext uri="{BB962C8B-B14F-4D97-AF65-F5344CB8AC3E}">
        <p14:creationId xmlns:p14="http://schemas.microsoft.com/office/powerpoint/2010/main" val="361544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a:t>
            </a:fld>
            <a:endParaRPr lang="en-US"/>
          </a:p>
        </p:txBody>
      </p:sp>
    </p:spTree>
    <p:extLst>
      <p:ext uri="{BB962C8B-B14F-4D97-AF65-F5344CB8AC3E}">
        <p14:creationId xmlns:p14="http://schemas.microsoft.com/office/powerpoint/2010/main" val="100704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56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62</a:t>
            </a:fld>
            <a:endParaRPr lang="en-US"/>
          </a:p>
        </p:txBody>
      </p:sp>
    </p:spTree>
    <p:extLst>
      <p:ext uri="{BB962C8B-B14F-4D97-AF65-F5344CB8AC3E}">
        <p14:creationId xmlns:p14="http://schemas.microsoft.com/office/powerpoint/2010/main" val="10867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63</a:t>
            </a:fld>
            <a:endParaRPr lang="en-US"/>
          </a:p>
        </p:txBody>
      </p:sp>
    </p:spTree>
    <p:extLst>
      <p:ext uri="{BB962C8B-B14F-4D97-AF65-F5344CB8AC3E}">
        <p14:creationId xmlns:p14="http://schemas.microsoft.com/office/powerpoint/2010/main" val="108678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0596893-3A15-C547-8916-351F10C6E22D}" type="slidenum">
              <a:rPr lang="en-US" smtClean="0"/>
              <a:pPr/>
              <a:t>8</a:t>
            </a:fld>
            <a:endParaRPr lang="en-US"/>
          </a:p>
        </p:txBody>
      </p:sp>
    </p:spTree>
    <p:extLst>
      <p:ext uri="{BB962C8B-B14F-4D97-AF65-F5344CB8AC3E}">
        <p14:creationId xmlns:p14="http://schemas.microsoft.com/office/powerpoint/2010/main" val="339325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9</a:t>
            </a:fld>
            <a:endParaRPr lang="en-US"/>
          </a:p>
        </p:txBody>
      </p:sp>
    </p:spTree>
    <p:extLst>
      <p:ext uri="{BB962C8B-B14F-4D97-AF65-F5344CB8AC3E}">
        <p14:creationId xmlns:p14="http://schemas.microsoft.com/office/powerpoint/2010/main" val="299974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accepting approximation</a:t>
            </a:r>
            <a:r>
              <a:rPr lang="en-US" baseline="0" dirty="0" smtClean="0"/>
              <a:t> of numbers based on </a:t>
            </a:r>
            <a:r>
              <a:rPr lang="en-US" baseline="0" dirty="0" err="1" smtClean="0"/>
              <a:t>MiSiS</a:t>
            </a:r>
            <a:r>
              <a:rPr lang="en-US" baseline="0" dirty="0" smtClean="0"/>
              <a:t> concerns.</a:t>
            </a:r>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12</a:t>
            </a:fld>
            <a:endParaRPr lang="en-US"/>
          </a:p>
        </p:txBody>
      </p:sp>
    </p:spTree>
    <p:extLst>
      <p:ext uri="{BB962C8B-B14F-4D97-AF65-F5344CB8AC3E}">
        <p14:creationId xmlns:p14="http://schemas.microsoft.com/office/powerpoint/2010/main" val="206359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Notes for Presenter:</a:t>
            </a:r>
          </a:p>
          <a:p>
            <a:r>
              <a:rPr lang="en-US" b="1" dirty="0" smtClean="0"/>
              <a:t>Language status</a:t>
            </a:r>
            <a:r>
              <a:rPr lang="en-US" b="1" baseline="0" dirty="0" smtClean="0"/>
              <a:t> </a:t>
            </a:r>
            <a:r>
              <a:rPr lang="en-US" baseline="0" dirty="0" smtClean="0"/>
              <a:t>= language classification (LEP) for five years or more, English Learners (EL), Long Term English Learners (LTEL)</a:t>
            </a:r>
          </a:p>
          <a:p>
            <a:r>
              <a:rPr lang="en-US" b="1" baseline="0" dirty="0" smtClean="0"/>
              <a:t>Test results </a:t>
            </a:r>
            <a:r>
              <a:rPr lang="en-US" baseline="0" dirty="0" smtClean="0"/>
              <a:t>= CELDT, CST, CMA, LPA, CAHSEE</a:t>
            </a:r>
          </a:p>
          <a:p>
            <a:r>
              <a:rPr lang="en-US" b="1" baseline="0" dirty="0" smtClean="0"/>
              <a:t>Goals for meeting grade level standards/academic progress targets </a:t>
            </a:r>
            <a:r>
              <a:rPr lang="en-US" baseline="0" dirty="0" smtClean="0"/>
              <a:t>= grading, portfolios, benchmarks (proficiency rates, minimum progress expectations, etc.)</a:t>
            </a:r>
          </a:p>
          <a:p>
            <a:r>
              <a:rPr lang="en-US" b="1" baseline="0" dirty="0" smtClean="0"/>
              <a:t>Progress toward reclassification</a:t>
            </a:r>
            <a:r>
              <a:rPr lang="en-US" baseline="0" dirty="0" smtClean="0"/>
              <a:t> = reclassification criteria</a:t>
            </a:r>
          </a:p>
          <a:p>
            <a:r>
              <a:rPr lang="en-US" b="1" baseline="0" dirty="0" smtClean="0"/>
              <a:t>Program Placement </a:t>
            </a:r>
            <a:r>
              <a:rPr lang="en-US" baseline="0" dirty="0" smtClean="0"/>
              <a:t>= Structured English Immersion (EI), SI (Special Ed. SEI), Mainstream, Dual Language (DL), Waiver to Basic (WB), P/PRP (Preparing to Reclassify), Sheltered (SH)</a:t>
            </a:r>
          </a:p>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A989E-FC92-2F45-A622-4547FD474977}" type="slidenum">
              <a:rPr lang="en-US" smtClean="0"/>
              <a:t>21</a:t>
            </a:fld>
            <a:endParaRPr lang="en-US"/>
          </a:p>
        </p:txBody>
      </p:sp>
    </p:spTree>
    <p:extLst>
      <p:ext uri="{BB962C8B-B14F-4D97-AF65-F5344CB8AC3E}">
        <p14:creationId xmlns:p14="http://schemas.microsoft.com/office/powerpoint/2010/main" val="96486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A989E-FC92-2F45-A622-4547FD474977}" type="slidenum">
              <a:rPr lang="en-US" smtClean="0"/>
              <a:t>23</a:t>
            </a:fld>
            <a:endParaRPr lang="en-US"/>
          </a:p>
        </p:txBody>
      </p:sp>
    </p:spTree>
    <p:extLst>
      <p:ext uri="{BB962C8B-B14F-4D97-AF65-F5344CB8AC3E}">
        <p14:creationId xmlns:p14="http://schemas.microsoft.com/office/powerpoint/2010/main" val="30535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48</a:t>
            </a:fld>
            <a:endParaRPr lang="en-US"/>
          </a:p>
        </p:txBody>
      </p:sp>
    </p:spTree>
    <p:extLst>
      <p:ext uri="{BB962C8B-B14F-4D97-AF65-F5344CB8AC3E}">
        <p14:creationId xmlns:p14="http://schemas.microsoft.com/office/powerpoint/2010/main" val="240677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944CD-567F-41D1-BE47-D21D29DD0E7F}" type="slidenum">
              <a:rPr lang="en-US" smtClean="0"/>
              <a:pPr/>
              <a:t>51</a:t>
            </a:fld>
            <a:endParaRPr lang="en-US"/>
          </a:p>
        </p:txBody>
      </p:sp>
    </p:spTree>
    <p:extLst>
      <p:ext uri="{BB962C8B-B14F-4D97-AF65-F5344CB8AC3E}">
        <p14:creationId xmlns:p14="http://schemas.microsoft.com/office/powerpoint/2010/main" val="108678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0FCED35-E0C3-43A5-A8AF-0104B8C19C84}" type="datetimeFigureOut">
              <a:rPr lang="en-US" smtClean="0"/>
              <a:pPr/>
              <a:t>1/8/17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FE71390-E8D6-430C-B608-2B07D12161C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FCED35-E0C3-43A5-A8AF-0104B8C19C84}"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71390-E8D6-430C-B608-2B07D12161C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FCED35-E0C3-43A5-A8AF-0104B8C19C84}" type="datetimeFigureOut">
              <a:rPr lang="en-US" smtClean="0"/>
              <a:pPr/>
              <a:t>1/8/17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FE71390-E8D6-430C-B608-2B07D12161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FCED35-E0C3-43A5-A8AF-0104B8C19C84}"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71390-E8D6-430C-B608-2B07D12161C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0FCED35-E0C3-43A5-A8AF-0104B8C19C84}" type="datetimeFigureOut">
              <a:rPr lang="en-US" smtClean="0"/>
              <a:pPr/>
              <a:t>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71390-E8D6-430C-B608-2B07D12161C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FCED35-E0C3-43A5-A8AF-0104B8C19C84}" type="datetimeFigureOut">
              <a:rPr lang="en-US" smtClean="0"/>
              <a:pPr/>
              <a:t>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CED35-E0C3-43A5-A8AF-0104B8C19C84}" type="datetimeFigureOut">
              <a:rPr lang="en-US" smtClean="0"/>
              <a:pPr/>
              <a:t>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71390-E8D6-430C-B608-2B07D1216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FCED35-E0C3-43A5-A8AF-0104B8C19C84}"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71390-E8D6-430C-B608-2B07D12161C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FCED35-E0C3-43A5-A8AF-0104B8C19C84}" type="datetimeFigureOut">
              <a:rPr lang="en-US" smtClean="0"/>
              <a:pPr/>
              <a:t>1/8/17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FE71390-E8D6-430C-B608-2B07D12161C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0FCED35-E0C3-43A5-A8AF-0104B8C19C84}" type="datetimeFigureOut">
              <a:rPr lang="en-US" smtClean="0"/>
              <a:pPr/>
              <a:t>1/8/17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E71390-E8D6-430C-B608-2B07D1216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otebook.lausd.net/portal/page?_pageid=33,1211279,33_1211309&amp;_dad=ptl&amp;_schema=PTL_EP" TargetMode="External"/><Relationship Id="rId3"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7.xml.rels><?xml version="1.0" encoding="UTF-8" standalone="yes"?>
<Relationships xmlns="http://schemas.openxmlformats.org/package/2006/relationships"><Relationship Id="rId3" Type="http://schemas.openxmlformats.org/officeDocument/2006/relationships/hyperlink" Target="http://img.bhs4.com/d0/b/d0be158242af15f44bf8bced49522cafbc891998_large.jpg" TargetMode="External"/><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hyperlink" Target="https://principalportal.lausd.net/Login.aspx?ReturnUrl=/InsAccountability/InsAccountability_Default.asp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1143000"/>
          </a:xfrm>
        </p:spPr>
        <p:txBody>
          <a:bodyPr/>
          <a:lstStyle/>
          <a:p>
            <a:r>
              <a:rPr lang="en-US" dirty="0" smtClean="0"/>
              <a:t>LAUSD</a:t>
            </a:r>
          </a:p>
          <a:p>
            <a:r>
              <a:rPr lang="en-US" dirty="0" smtClean="0"/>
              <a:t>Master Plan for English Learners</a:t>
            </a:r>
          </a:p>
        </p:txBody>
      </p:sp>
      <p:sp>
        <p:nvSpPr>
          <p:cNvPr id="2" name="Title 1"/>
          <p:cNvSpPr>
            <a:spLocks noGrp="1"/>
          </p:cNvSpPr>
          <p:nvPr>
            <p:ph type="ctrTitle"/>
          </p:nvPr>
        </p:nvSpPr>
        <p:spPr/>
        <p:txBody>
          <a:bodyPr>
            <a:normAutofit/>
          </a:bodyPr>
          <a:lstStyle/>
          <a:p>
            <a:r>
              <a:rPr lang="en-US" sz="4800" dirty="0" smtClean="0">
                <a:effectLst>
                  <a:outerShdw blurRad="38100" dist="38100" dir="2700000" algn="tl">
                    <a:srgbClr val="000000">
                      <a:alpha val="43137"/>
                    </a:srgbClr>
                  </a:outerShdw>
                </a:effectLst>
              </a:rPr>
              <a:t>LTEL Designee Training</a:t>
            </a:r>
            <a:endParaRPr lang="en-US" sz="3100" dirty="0">
              <a:effectLst>
                <a:outerShdw blurRad="38100" dist="38100" dir="2700000" algn="tl">
                  <a:srgbClr val="000000">
                    <a:alpha val="43137"/>
                  </a:srgbClr>
                </a:outerShdw>
              </a:effectLst>
            </a:endParaRPr>
          </a:p>
        </p:txBody>
      </p:sp>
      <p:sp>
        <p:nvSpPr>
          <p:cNvPr id="4" name="Subtitle 2"/>
          <p:cNvSpPr txBox="1">
            <a:spLocks/>
          </p:cNvSpPr>
          <p:nvPr/>
        </p:nvSpPr>
        <p:spPr>
          <a:xfrm>
            <a:off x="1371600" y="4953000"/>
            <a:ext cx="6400800" cy="1600200"/>
          </a:xfrm>
          <a:prstGeom prst="rect">
            <a:avLst/>
          </a:prstGeom>
        </p:spPr>
        <p:txBody>
          <a:bodyPr>
            <a:normAutofit fontScale="92500"/>
          </a:bodyPr>
          <a:lstStyle/>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7200" b="0" i="0" u="none" strike="noStrike" kern="1200" cap="none" spc="0" normalizeH="0" baseline="0" noProof="0" dirty="0" smtClean="0">
                <a:ln>
                  <a:noFill/>
                </a:ln>
                <a:solidFill>
                  <a:schemeClr val="tx2"/>
                </a:solidFill>
                <a:effectLst/>
                <a:uLnTx/>
                <a:uFillTx/>
                <a:latin typeface="+mn-lt"/>
                <a:ea typeface="+mn-ea"/>
                <a:cs typeface="+mn-cs"/>
              </a:rPr>
              <a:t>Local District West</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n-US" sz="2800" noProof="0" dirty="0" smtClean="0">
                <a:solidFill>
                  <a:schemeClr val="tx2"/>
                </a:solidFill>
              </a:rPr>
              <a:t>1/12/17</a:t>
            </a:r>
            <a:endParaRPr kumimoji="0" lang="en-US" sz="2800" b="0" i="0" u="none" strike="noStrike" kern="1200" cap="none" spc="0" normalizeH="0" baseline="0" noProof="0" dirty="0" smtClean="0">
              <a:ln>
                <a:noFill/>
              </a:ln>
              <a:solidFill>
                <a:schemeClr val="tx2"/>
              </a:solidFill>
              <a:effectLst/>
              <a:uLnTx/>
              <a:uFillTx/>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BUL-6266.0 </a:t>
            </a:r>
            <a:r>
              <a:rPr lang="en-US" dirty="0" smtClean="0"/>
              <a:t>LTEL Policy</a:t>
            </a:r>
            <a:endParaRPr lang="en-US" dirty="0"/>
          </a:p>
        </p:txBody>
      </p:sp>
      <p:pic>
        <p:nvPicPr>
          <p:cNvPr id="71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7" t="11595" r="31054" b="1099"/>
          <a:stretch/>
        </p:blipFill>
        <p:spPr bwMode="auto">
          <a:xfrm>
            <a:off x="2895600" y="1524000"/>
            <a:ext cx="3843735" cy="4953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387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2017-01-10 at 4.5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8205107" cy="4191000"/>
          </a:xfrm>
          <a:prstGeom prst="rect">
            <a:avLst/>
          </a:prstGeom>
        </p:spPr>
      </p:pic>
      <p:sp>
        <p:nvSpPr>
          <p:cNvPr id="2" name="Title 1"/>
          <p:cNvSpPr>
            <a:spLocks noGrp="1"/>
          </p:cNvSpPr>
          <p:nvPr>
            <p:ph type="title"/>
          </p:nvPr>
        </p:nvSpPr>
        <p:spPr>
          <a:xfrm>
            <a:off x="533400" y="-8467"/>
            <a:ext cx="7772400" cy="1143000"/>
          </a:xfrm>
        </p:spPr>
        <p:txBody>
          <a:bodyPr>
            <a:normAutofit/>
          </a:bodyPr>
          <a:lstStyle/>
          <a:p>
            <a:pPr lvl="0" algn="ctr"/>
            <a:r>
              <a:rPr lang="en-US" dirty="0" smtClean="0"/>
              <a:t>Local District West Data</a:t>
            </a:r>
            <a:endParaRPr lang="en-US" dirty="0"/>
          </a:p>
        </p:txBody>
      </p:sp>
      <p:sp>
        <p:nvSpPr>
          <p:cNvPr id="4" name="TextBox 3"/>
          <p:cNvSpPr txBox="1"/>
          <p:nvPr/>
        </p:nvSpPr>
        <p:spPr>
          <a:xfrm>
            <a:off x="3048000" y="1066800"/>
            <a:ext cx="184666" cy="369332"/>
          </a:xfrm>
          <a:prstGeom prst="rect">
            <a:avLst/>
          </a:prstGeom>
          <a:noFill/>
        </p:spPr>
        <p:txBody>
          <a:bodyPr wrap="none" rtlCol="0">
            <a:spAutoFit/>
          </a:bodyPr>
          <a:lstStyle/>
          <a:p>
            <a:endParaRPr lang="en-US" dirty="0"/>
          </a:p>
        </p:txBody>
      </p:sp>
      <p:sp>
        <p:nvSpPr>
          <p:cNvPr id="15" name="Rectangle 14"/>
          <p:cNvSpPr/>
          <p:nvPr/>
        </p:nvSpPr>
        <p:spPr>
          <a:xfrm>
            <a:off x="8305800" y="3352800"/>
            <a:ext cx="6858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2"/>
          <p:cNvSpPr>
            <a:spLocks noChangeArrowheads="1"/>
          </p:cNvSpPr>
          <p:nvPr/>
        </p:nvSpPr>
        <p:spPr bwMode="auto">
          <a:xfrm>
            <a:off x="1905000" y="4876800"/>
            <a:ext cx="1447800" cy="3810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dirty="0"/>
          </a:p>
        </p:txBody>
      </p:sp>
      <p:sp>
        <p:nvSpPr>
          <p:cNvPr id="10" name="Rectangle 32"/>
          <p:cNvSpPr>
            <a:spLocks noChangeArrowheads="1"/>
          </p:cNvSpPr>
          <p:nvPr/>
        </p:nvSpPr>
        <p:spPr bwMode="auto">
          <a:xfrm>
            <a:off x="5410200" y="4876800"/>
            <a:ext cx="914400" cy="3810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Talk</a:t>
            </a:r>
            <a:endParaRPr lang="en-US" dirty="0"/>
          </a:p>
        </p:txBody>
      </p:sp>
      <p:sp>
        <p:nvSpPr>
          <p:cNvPr id="3" name="Content Placeholder 2"/>
          <p:cNvSpPr>
            <a:spLocks noGrp="1"/>
          </p:cNvSpPr>
          <p:nvPr>
            <p:ph sz="quarter" idx="1"/>
          </p:nvPr>
        </p:nvSpPr>
        <p:spPr>
          <a:xfrm>
            <a:off x="1371600" y="1447800"/>
            <a:ext cx="7162800" cy="1447800"/>
          </a:xfrm>
        </p:spPr>
        <p:txBody>
          <a:bodyPr/>
          <a:lstStyle/>
          <a:p>
            <a:pPr algn="ctr">
              <a:buNone/>
            </a:pPr>
            <a:r>
              <a:rPr lang="en-US" dirty="0"/>
              <a:t>H</a:t>
            </a:r>
            <a:r>
              <a:rPr lang="en-US" dirty="0" smtClean="0"/>
              <a:t>ow many </a:t>
            </a:r>
            <a:r>
              <a:rPr lang="en-US" dirty="0" smtClean="0"/>
              <a:t>LTELs or P-LTELs </a:t>
            </a:r>
            <a:r>
              <a:rPr lang="en-US" dirty="0" smtClean="0"/>
              <a:t>are at your site?</a:t>
            </a:r>
          </a:p>
          <a:p>
            <a:pPr algn="ctr">
              <a:buNone/>
            </a:pPr>
            <a:r>
              <a:rPr lang="en-US" dirty="0" smtClean="0"/>
              <a:t>What patterns do you see?</a:t>
            </a:r>
          </a:p>
          <a:p>
            <a:pPr algn="ctr">
              <a:buNone/>
            </a:pPr>
            <a:r>
              <a:rPr lang="en-US" dirty="0" smtClean="0"/>
              <a:t>How has your school addressed some these issues?</a:t>
            </a:r>
          </a:p>
          <a:p>
            <a:endParaRPr lang="en-US" dirty="0"/>
          </a:p>
        </p:txBody>
      </p:sp>
      <p:pic>
        <p:nvPicPr>
          <p:cNvPr id="51202" name="Picture 2" descr="http://ncfy.acf.hhs.gov/sites/default/files/u9/meeting.jpg"/>
          <p:cNvPicPr>
            <a:picLocks noChangeAspect="1" noChangeArrowheads="1"/>
          </p:cNvPicPr>
          <p:nvPr/>
        </p:nvPicPr>
        <p:blipFill>
          <a:blip r:embed="rId3" cstate="print"/>
          <a:srcRect/>
          <a:stretch>
            <a:fillRect/>
          </a:stretch>
        </p:blipFill>
        <p:spPr bwMode="auto">
          <a:xfrm>
            <a:off x="3048000" y="3138250"/>
            <a:ext cx="3648075" cy="305299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a:t>
            </a:r>
            <a:endParaRPr lang="en-US" dirty="0"/>
          </a:p>
        </p:txBody>
      </p:sp>
      <p:sp>
        <p:nvSpPr>
          <p:cNvPr id="3" name="Content Placeholder 2"/>
          <p:cNvSpPr>
            <a:spLocks noGrp="1"/>
          </p:cNvSpPr>
          <p:nvPr>
            <p:ph sz="quarter" idx="1"/>
          </p:nvPr>
        </p:nvSpPr>
        <p:spPr/>
        <p:txBody>
          <a:bodyPr>
            <a:normAutofit/>
          </a:bodyPr>
          <a:lstStyle/>
          <a:p>
            <a:r>
              <a:rPr lang="en-US" dirty="0" smtClean="0"/>
              <a:t>Part of the U.S. Department of Education’s Office </a:t>
            </a:r>
            <a:r>
              <a:rPr lang="en-US" dirty="0" smtClean="0"/>
              <a:t>for </a:t>
            </a:r>
            <a:r>
              <a:rPr lang="en-US" dirty="0" smtClean="0"/>
              <a:t>Civil Rights agreement (October 2011)</a:t>
            </a:r>
          </a:p>
          <a:p>
            <a:r>
              <a:rPr lang="en-US" dirty="0" smtClean="0"/>
              <a:t>Board Approved in June 2012</a:t>
            </a:r>
          </a:p>
          <a:p>
            <a:r>
              <a:rPr lang="en-US" dirty="0" smtClean="0"/>
              <a:t>Stakeholder groups involved: </a:t>
            </a:r>
          </a:p>
          <a:p>
            <a:pPr lvl="1"/>
            <a:r>
              <a:rPr lang="en-US" dirty="0" smtClean="0"/>
              <a:t>AALA, UTLA, Parents, Experts, Consultants</a:t>
            </a:r>
          </a:p>
          <a:p>
            <a:endParaRPr lang="en-US" dirty="0"/>
          </a:p>
        </p:txBody>
      </p:sp>
      <p:pic>
        <p:nvPicPr>
          <p:cNvPr id="13314" name="Picture 2" descr="http://notebook.lausd.net/pls/ptl/docs/1/1052496.GIF">
            <a:hlinkClick r:id="rId2"/>
          </p:cNvPr>
          <p:cNvPicPr>
            <a:picLocks noChangeAspect="1" noChangeArrowheads="1"/>
          </p:cNvPicPr>
          <p:nvPr/>
        </p:nvPicPr>
        <p:blipFill>
          <a:blip r:embed="rId3" cstate="print"/>
          <a:srcRect/>
          <a:stretch>
            <a:fillRect/>
          </a:stretch>
        </p:blipFill>
        <p:spPr bwMode="auto">
          <a:xfrm>
            <a:off x="3352800" y="3962400"/>
            <a:ext cx="2057400" cy="2571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Plan</a:t>
            </a:r>
            <a:endParaRPr lang="en-US" dirty="0"/>
          </a:p>
        </p:txBody>
      </p:sp>
      <p:sp>
        <p:nvSpPr>
          <p:cNvPr id="4" name="Text Placeholder 3"/>
          <p:cNvSpPr>
            <a:spLocks noGrp="1"/>
          </p:cNvSpPr>
          <p:nvPr>
            <p:ph type="body" idx="1"/>
          </p:nvPr>
        </p:nvSpPr>
        <p:spPr>
          <a:ln>
            <a:solidFill>
              <a:schemeClr val="tx1"/>
            </a:solidFill>
          </a:ln>
        </p:spPr>
        <p:txBody>
          <a:bodyPr/>
          <a:lstStyle/>
          <a:p>
            <a:r>
              <a:rPr lang="en-US" dirty="0" smtClean="0"/>
              <a:t>Page 63 (Middle Schools)</a:t>
            </a:r>
            <a:endParaRPr lang="en-US" dirty="0"/>
          </a:p>
        </p:txBody>
      </p:sp>
      <p:sp>
        <p:nvSpPr>
          <p:cNvPr id="5" name="Text Placeholder 4"/>
          <p:cNvSpPr>
            <a:spLocks noGrp="1"/>
          </p:cNvSpPr>
          <p:nvPr>
            <p:ph type="body" sz="half" idx="3"/>
          </p:nvPr>
        </p:nvSpPr>
        <p:spPr>
          <a:solidFill>
            <a:schemeClr val="bg1"/>
          </a:solidFill>
          <a:ln>
            <a:solidFill>
              <a:schemeClr val="tx1"/>
            </a:solidFill>
          </a:ln>
        </p:spPr>
        <p:txBody>
          <a:bodyPr/>
          <a:lstStyle/>
          <a:p>
            <a:r>
              <a:rPr lang="en-US" dirty="0" smtClean="0"/>
              <a:t>Page 66 (High Schools)</a:t>
            </a:r>
            <a:endParaRPr lang="en-US" dirty="0"/>
          </a:p>
        </p:txBody>
      </p:sp>
      <p:sp>
        <p:nvSpPr>
          <p:cNvPr id="6" name="Content Placeholder 5"/>
          <p:cNvSpPr>
            <a:spLocks noGrp="1"/>
          </p:cNvSpPr>
          <p:nvPr>
            <p:ph sz="half" idx="4"/>
          </p:nvPr>
        </p:nvSpPr>
        <p:spPr>
          <a:xfrm>
            <a:off x="4953000" y="2247900"/>
            <a:ext cx="3733800" cy="4152900"/>
          </a:xfrm>
          <a:ln>
            <a:solidFill>
              <a:schemeClr val="tx1"/>
            </a:solidFill>
          </a:ln>
        </p:spPr>
        <p:txBody>
          <a:bodyPr>
            <a:normAutofit fontScale="62500" lnSpcReduction="20000"/>
          </a:bodyPr>
          <a:lstStyle/>
          <a:p>
            <a:pPr>
              <a:buNone/>
            </a:pPr>
            <a:r>
              <a:rPr lang="en-US" dirty="0" smtClean="0"/>
              <a:t>	</a:t>
            </a:r>
          </a:p>
          <a:p>
            <a:pPr>
              <a:buNone/>
            </a:pPr>
            <a:r>
              <a:rPr lang="en-US" dirty="0" smtClean="0"/>
              <a:t>	</a:t>
            </a:r>
            <a:r>
              <a:rPr lang="en-US" sz="3200" dirty="0" smtClean="0"/>
              <a:t> “All LTELs in </a:t>
            </a:r>
            <a:r>
              <a:rPr lang="en-US" sz="3200" dirty="0" smtClean="0">
                <a:solidFill>
                  <a:srgbClr val="FF0000"/>
                </a:solidFill>
              </a:rPr>
              <a:t>grades 9-12 </a:t>
            </a:r>
            <a:r>
              <a:rPr lang="en-US" sz="3200" dirty="0" smtClean="0"/>
              <a:t>are designated a counselor, teacher specialist or faculty member to monitor their language status, test, goals for meeting grade level standards and reclassification.  All LTEL students and their parents meet at least twice yearly with this designated faculty member to review current language status, program placement, test results and goals for attaining reclassification criteria and accelerated academic progress targets.”</a:t>
            </a:r>
            <a:endParaRPr lang="en-US" sz="3200" dirty="0"/>
          </a:p>
        </p:txBody>
      </p:sp>
      <p:sp>
        <p:nvSpPr>
          <p:cNvPr id="7" name="Content Placeholder 5"/>
          <p:cNvSpPr txBox="1">
            <a:spLocks/>
          </p:cNvSpPr>
          <p:nvPr/>
        </p:nvSpPr>
        <p:spPr>
          <a:xfrm>
            <a:off x="914400" y="2244525"/>
            <a:ext cx="3733800" cy="4152900"/>
          </a:xfrm>
          <a:prstGeom prst="rect">
            <a:avLst/>
          </a:prstGeom>
          <a:ln>
            <a:solidFill>
              <a:schemeClr val="tx1"/>
            </a:solidFill>
          </a:ln>
        </p:spPr>
        <p:txBody>
          <a:bodyPr vert="horz">
            <a:normAutofit fontScale="6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“All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middle</a:t>
            </a:r>
            <a:r>
              <a:rPr kumimoji="0" lang="en-US" sz="3200" b="0" i="0" u="none" strike="noStrike" kern="1200" cap="none" spc="0" normalizeH="0" noProof="0" dirty="0" smtClean="0">
                <a:ln>
                  <a:noFill/>
                </a:ln>
                <a:solidFill>
                  <a:srgbClr val="FF0000"/>
                </a:solidFill>
                <a:effectLst/>
                <a:uLnTx/>
                <a:uFillTx/>
                <a:latin typeface="+mn-lt"/>
                <a:ea typeface="+mn-ea"/>
                <a:cs typeface="+mn-cs"/>
              </a:rPr>
              <a:t> school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LTELs are designated a specific counselor, teacher specialist or faculty member to monitor their language status, test, goals for meeting grade level standards and reclassification.  All LTELs and their parents meet at least twice yearly with the designated faculty member to review current language status, program placement, test results and goals for attaining reclassification criteria and accelerated academic progress targets.”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533401"/>
            <a:ext cx="3505200" cy="5334000"/>
          </a:xfrm>
          <a:prstGeom prst="rect">
            <a:avLst/>
          </a:prstGeom>
          <a:solidFill>
            <a:srgbClr val="FFFF00"/>
          </a:solidFill>
          <a:ln>
            <a:solidFill>
              <a:schemeClr val="tx1"/>
            </a:solidFill>
          </a:ln>
        </p:spPr>
        <p:txBody>
          <a:bodyPr wrap="square" rtlCol="0">
            <a:spAutoFit/>
          </a:bodyPr>
          <a:lstStyle/>
          <a:p>
            <a:pPr marL="274320" lvl="0" indent="-274320">
              <a:spcBef>
                <a:spcPts val="580"/>
              </a:spcBef>
              <a:buClr>
                <a:schemeClr val="accent1"/>
              </a:buClr>
              <a:buSzPct val="85000"/>
              <a:defRPr/>
            </a:pPr>
            <a:r>
              <a:rPr lang="en-US" sz="3200" u="sng" dirty="0" smtClean="0">
                <a:solidFill>
                  <a:srgbClr val="000090"/>
                </a:solidFill>
              </a:rPr>
              <a:t>LD West</a:t>
            </a:r>
            <a:r>
              <a:rPr lang="en-US" sz="3200" dirty="0" smtClean="0">
                <a:solidFill>
                  <a:srgbClr val="000090"/>
                </a:solidFill>
              </a:rPr>
              <a:t>: </a:t>
            </a:r>
            <a:r>
              <a:rPr lang="en-US" sz="3200" dirty="0" smtClean="0"/>
              <a:t> </a:t>
            </a:r>
          </a:p>
          <a:p>
            <a:pPr marL="274320" lvl="0" indent="-274320">
              <a:spcBef>
                <a:spcPts val="580"/>
              </a:spcBef>
              <a:buClr>
                <a:schemeClr val="accent1"/>
              </a:buClr>
              <a:buSzPct val="85000"/>
              <a:defRPr/>
            </a:pPr>
            <a:r>
              <a:rPr lang="en-US" sz="2000" dirty="0" smtClean="0"/>
              <a:t>     All </a:t>
            </a:r>
            <a:r>
              <a:rPr lang="en-US" sz="2000" dirty="0" smtClean="0">
                <a:solidFill>
                  <a:srgbClr val="FF0000"/>
                </a:solidFill>
              </a:rPr>
              <a:t>elementary school </a:t>
            </a:r>
            <a:r>
              <a:rPr lang="en-US" sz="2000" dirty="0" smtClean="0"/>
              <a:t>LTELs are designated a specific teacher or faculty member to monitor their language status, test, goals for meeting grade level standards and reclassification.  All LTELs and their parents meet at least </a:t>
            </a:r>
            <a:r>
              <a:rPr lang="en-US" sz="2000" dirty="0" smtClean="0">
                <a:solidFill>
                  <a:srgbClr val="FF0000"/>
                </a:solidFill>
              </a:rPr>
              <a:t>twice</a:t>
            </a:r>
            <a:r>
              <a:rPr lang="en-US" sz="2000" dirty="0" smtClean="0"/>
              <a:t> yearly with the designated faculty member to review current language status, program placement, test results and goals for attaining reclassification criteria and accelerated academic progress targets.</a:t>
            </a:r>
          </a:p>
          <a:p>
            <a:pPr marL="274320" lvl="0" indent="-274320">
              <a:spcBef>
                <a:spcPts val="580"/>
              </a:spcBef>
              <a:buClr>
                <a:schemeClr val="accent1"/>
              </a:buClr>
              <a:buSzPct val="85000"/>
              <a:defRPr/>
            </a:pPr>
            <a:endParaRPr lang="en-US" sz="2000" dirty="0"/>
          </a:p>
        </p:txBody>
      </p:sp>
      <p:sp>
        <p:nvSpPr>
          <p:cNvPr id="4" name="TextBox 3"/>
          <p:cNvSpPr txBox="1"/>
          <p:nvPr/>
        </p:nvSpPr>
        <p:spPr>
          <a:xfrm>
            <a:off x="4800600" y="533400"/>
            <a:ext cx="3733800" cy="5965736"/>
          </a:xfrm>
          <a:prstGeom prst="rect">
            <a:avLst/>
          </a:prstGeom>
          <a:solidFill>
            <a:srgbClr val="FFFF00"/>
          </a:solidFill>
          <a:ln>
            <a:solidFill>
              <a:schemeClr val="tx1"/>
            </a:solidFill>
          </a:ln>
        </p:spPr>
        <p:txBody>
          <a:bodyPr wrap="square" rtlCol="0">
            <a:spAutoFit/>
          </a:bodyPr>
          <a:lstStyle/>
          <a:p>
            <a:pPr marL="274320" lvl="0" indent="-274320">
              <a:spcBef>
                <a:spcPts val="580"/>
              </a:spcBef>
              <a:buClr>
                <a:schemeClr val="accent1"/>
              </a:buClr>
              <a:buSzPct val="85000"/>
              <a:defRPr/>
            </a:pPr>
            <a:r>
              <a:rPr lang="en-US" sz="3200" u="sng" dirty="0" smtClean="0">
                <a:solidFill>
                  <a:srgbClr val="000090"/>
                </a:solidFill>
              </a:rPr>
              <a:t>LD West</a:t>
            </a:r>
            <a:r>
              <a:rPr lang="en-US" sz="3200" dirty="0" smtClean="0">
                <a:solidFill>
                  <a:srgbClr val="000090"/>
                </a:solidFill>
              </a:rPr>
              <a:t>: </a:t>
            </a:r>
            <a:r>
              <a:rPr lang="en-US" sz="3200" dirty="0" smtClean="0"/>
              <a:t> </a:t>
            </a:r>
          </a:p>
          <a:p>
            <a:pPr marL="274320" lvl="0" indent="-274320">
              <a:spcBef>
                <a:spcPts val="580"/>
              </a:spcBef>
              <a:buClr>
                <a:schemeClr val="accent1"/>
              </a:buClr>
              <a:buSzPct val="85000"/>
              <a:defRPr/>
            </a:pPr>
            <a:r>
              <a:rPr lang="en-US" sz="2000" dirty="0" smtClean="0"/>
              <a:t>     In elementary schools without 6</a:t>
            </a:r>
            <a:r>
              <a:rPr lang="en-US" sz="2000" baseline="30000" dirty="0" smtClean="0"/>
              <a:t>th</a:t>
            </a:r>
            <a:r>
              <a:rPr lang="en-US" sz="2000" dirty="0" smtClean="0"/>
              <a:t> grade ELs, all </a:t>
            </a:r>
            <a:r>
              <a:rPr lang="en-US" sz="2000" dirty="0" smtClean="0">
                <a:solidFill>
                  <a:srgbClr val="FF0000"/>
                </a:solidFill>
              </a:rPr>
              <a:t>4</a:t>
            </a:r>
            <a:r>
              <a:rPr lang="en-US" sz="2000" baseline="30000" dirty="0" smtClean="0">
                <a:solidFill>
                  <a:srgbClr val="FF0000"/>
                </a:solidFill>
              </a:rPr>
              <a:t>th</a:t>
            </a:r>
            <a:r>
              <a:rPr lang="en-US" sz="2000" dirty="0" smtClean="0">
                <a:solidFill>
                  <a:srgbClr val="FF0000"/>
                </a:solidFill>
              </a:rPr>
              <a:t> and 5</a:t>
            </a:r>
            <a:r>
              <a:rPr lang="en-US" sz="2000" baseline="30000" dirty="0" smtClean="0">
                <a:solidFill>
                  <a:srgbClr val="FF0000"/>
                </a:solidFill>
              </a:rPr>
              <a:t>th</a:t>
            </a:r>
            <a:r>
              <a:rPr lang="en-US" sz="2000" dirty="0" smtClean="0">
                <a:solidFill>
                  <a:srgbClr val="FF0000"/>
                </a:solidFill>
              </a:rPr>
              <a:t> grade      P-LTELs </a:t>
            </a:r>
            <a:r>
              <a:rPr lang="en-US" sz="2000" dirty="0" smtClean="0"/>
              <a:t>are designated a specific teacher or faculty member to monitor their language status, test, goals for meeting grade level standards and reclassification.  All LTELs and their parents meet at least </a:t>
            </a:r>
            <a:r>
              <a:rPr lang="en-US" sz="2000" dirty="0" smtClean="0">
                <a:solidFill>
                  <a:srgbClr val="FF0000"/>
                </a:solidFill>
              </a:rPr>
              <a:t>once</a:t>
            </a:r>
            <a:r>
              <a:rPr lang="en-US" sz="2000" dirty="0" smtClean="0"/>
              <a:t> yearly with the designated faculty member to review current language status, program placement, test results and goals for attaining reclassification criteria and accelerated academic progress targets.</a:t>
            </a:r>
          </a:p>
          <a:p>
            <a:pPr marL="274320" lvl="0" indent="-274320">
              <a:spcBef>
                <a:spcPts val="580"/>
              </a:spcBef>
              <a:buClr>
                <a:schemeClr val="accent1"/>
              </a:buClr>
              <a:buSzPct val="85000"/>
              <a:defRPr/>
            </a:pPr>
            <a:endParaRPr lang="en-US" sz="2000" dirty="0"/>
          </a:p>
        </p:txBody>
      </p:sp>
    </p:spTree>
    <p:extLst>
      <p:ext uri="{BB962C8B-B14F-4D97-AF65-F5344CB8AC3E}">
        <p14:creationId xmlns:p14="http://schemas.microsoft.com/office/powerpoint/2010/main" val="3377869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486400"/>
            <a:ext cx="7772400" cy="1143000"/>
          </a:xfrm>
        </p:spPr>
        <p:txBody>
          <a:bodyPr>
            <a:normAutofit fontScale="90000"/>
          </a:bodyPr>
          <a:lstStyle/>
          <a:p>
            <a:r>
              <a:rPr lang="en-US" dirty="0" smtClean="0"/>
              <a:t>Grab your phone</a:t>
            </a:r>
            <a:r>
              <a:rPr lang="is-IS" dirty="0" smtClean="0"/>
              <a:t>…</a:t>
            </a:r>
            <a:br>
              <a:rPr lang="is-IS" dirty="0" smtClean="0"/>
            </a:br>
            <a:r>
              <a:rPr lang="is-IS" dirty="0" smtClean="0"/>
              <a:t>Get up...</a:t>
            </a:r>
            <a:br>
              <a:rPr lang="is-IS" dirty="0" smtClean="0"/>
            </a:br>
            <a:r>
              <a:rPr lang="is-IS" dirty="0" smtClean="0"/>
              <a:t>Get into groups of three...</a:t>
            </a:r>
            <a:br>
              <a:rPr lang="is-IS" dirty="0" smtClean="0"/>
            </a:br>
            <a:r>
              <a:rPr lang="is-IS" dirty="0" smtClean="0"/>
              <a:t>Decide on a group name...</a:t>
            </a:r>
            <a:br>
              <a:rPr lang="is-IS" dirty="0" smtClean="0"/>
            </a:br>
            <a:r>
              <a:rPr lang="is-IS" dirty="0" smtClean="0"/>
              <a:t>Go to kahoot.it</a:t>
            </a:r>
            <a:endParaRPr lang="en-US" dirty="0"/>
          </a:p>
        </p:txBody>
      </p:sp>
      <p:pic>
        <p:nvPicPr>
          <p:cNvPr id="4" name="Content Placeholder 3" descr="picture 2017-01-11 at 2.47.04 PM.png"/>
          <p:cNvPicPr>
            <a:picLocks noGrp="1" noChangeAspect="1"/>
          </p:cNvPicPr>
          <p:nvPr>
            <p:ph sz="quarter" idx="1"/>
          </p:nvPr>
        </p:nvPicPr>
        <p:blipFill>
          <a:blip r:embed="rId2">
            <a:extLst>
              <a:ext uri="{28A0092B-C50C-407E-A947-70E740481C1C}">
                <a14:useLocalDpi xmlns:a14="http://schemas.microsoft.com/office/drawing/2010/main" val="0"/>
              </a:ext>
            </a:extLst>
          </a:blip>
          <a:srcRect l="6883" r="6883"/>
          <a:stretch>
            <a:fillRect/>
          </a:stretch>
        </p:blipFill>
        <p:spPr>
          <a:xfrm>
            <a:off x="1905000" y="1066800"/>
            <a:ext cx="4648200" cy="2734235"/>
          </a:xfrm>
        </p:spPr>
      </p:pic>
      <p:sp>
        <p:nvSpPr>
          <p:cNvPr id="5" name="Left Arrow 4"/>
          <p:cNvSpPr/>
          <p:nvPr/>
        </p:nvSpPr>
        <p:spPr>
          <a:xfrm>
            <a:off x="5257800" y="5943600"/>
            <a:ext cx="1676400" cy="685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371600" y="-152400"/>
            <a:ext cx="77724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solidFill>
                  <a:srgbClr val="FF0000"/>
                </a:solidFill>
              </a:rPr>
              <a:t>Reclassification Challenge</a:t>
            </a:r>
            <a:endParaRPr lang="en-US" dirty="0">
              <a:solidFill>
                <a:srgbClr val="FF0000"/>
              </a:solidFill>
            </a:endParaRPr>
          </a:p>
        </p:txBody>
      </p:sp>
    </p:spTree>
    <p:extLst>
      <p:ext uri="{BB962C8B-B14F-4D97-AF65-F5344CB8AC3E}">
        <p14:creationId xmlns:p14="http://schemas.microsoft.com/office/powerpoint/2010/main" val="1162085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524000"/>
          </a:xfrm>
        </p:spPr>
        <p:txBody>
          <a:bodyPr/>
          <a:lstStyle/>
          <a:p>
            <a:pPr algn="ctr"/>
            <a:r>
              <a:rPr lang="en-US" sz="3200" dirty="0" smtClean="0"/>
              <a:t>Reclassification of Eligible Students </a:t>
            </a:r>
            <a:r>
              <a:rPr lang="en-US" sz="2800" dirty="0" smtClean="0"/>
              <a:t/>
            </a:r>
            <a:br>
              <a:rPr lang="en-US" sz="2800" dirty="0" smtClean="0"/>
            </a:br>
            <a:r>
              <a:rPr lang="en-US" sz="2000" dirty="0" smtClean="0"/>
              <a:t>BUL-</a:t>
            </a:r>
            <a:r>
              <a:rPr lang="en-US" sz="2000" dirty="0" smtClean="0"/>
              <a:t>5619.4</a:t>
            </a:r>
            <a:endParaRPr lang="en-US" sz="2000" dirty="0"/>
          </a:p>
        </p:txBody>
      </p:sp>
      <p:pic>
        <p:nvPicPr>
          <p:cNvPr id="4" name="Picture 3" descr="picture 2017-01-10 at 4.19.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62000"/>
            <a:ext cx="7569200" cy="575493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9000" y="5257800"/>
            <a:ext cx="1713236" cy="1010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7391400" y="6172200"/>
            <a:ext cx="1411967" cy="461665"/>
          </a:xfrm>
          <a:prstGeom prst="rect">
            <a:avLst/>
          </a:prstGeom>
          <a:noFill/>
        </p:spPr>
        <p:txBody>
          <a:bodyPr wrap="square" rtlCol="0">
            <a:spAutoFit/>
          </a:bodyPr>
          <a:lstStyle/>
          <a:p>
            <a:r>
              <a:rPr lang="en-US" sz="2400" dirty="0" smtClean="0">
                <a:solidFill>
                  <a:schemeClr val="accent1">
                    <a:lumMod val="75000"/>
                  </a:schemeClr>
                </a:solidFill>
              </a:rPr>
              <a:t>A B Share</a:t>
            </a:r>
            <a:endParaRPr lang="en-US" sz="2400" dirty="0">
              <a:solidFill>
                <a:schemeClr val="accent1">
                  <a:lumMod val="75000"/>
                </a:schemeClr>
              </a:solidFill>
            </a:endParaRPr>
          </a:p>
        </p:txBody>
      </p:sp>
      <p:sp>
        <p:nvSpPr>
          <p:cNvPr id="7" name="Rectangle 6"/>
          <p:cNvSpPr/>
          <p:nvPr/>
        </p:nvSpPr>
        <p:spPr>
          <a:xfrm>
            <a:off x="3581400" y="1905000"/>
            <a:ext cx="1295400" cy="3352800"/>
          </a:xfrm>
          <a:prstGeom prst="rect">
            <a:avLst/>
          </a:prstGeom>
          <a:blipFill dpi="0" rotWithShape="1">
            <a:blip r:embed="rId4">
              <a:alphaModFix amt="0"/>
              <a:duotone>
                <a:schemeClr val="accent1">
                  <a:shade val="22000"/>
                  <a:satMod val="160000"/>
                </a:schemeClr>
                <a:schemeClr val="accent1">
                  <a:shade val="45000"/>
                  <a:satMod val="100000"/>
                </a:schemeClr>
              </a:duotone>
            </a:blip>
            <a:srcRect/>
            <a:tile tx="0" ty="0" sx="65000" sy="65000" flip="none" algn="ctr"/>
          </a:blipFill>
          <a:ln w="57150"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53000" y="1905000"/>
            <a:ext cx="3429000" cy="3352800"/>
          </a:xfrm>
          <a:prstGeom prst="rect">
            <a:avLst/>
          </a:prstGeom>
          <a:blipFill dpi="0" rotWithShape="1">
            <a:blip r:embed="rId4">
              <a:alphaModFix amt="0"/>
              <a:duotone>
                <a:schemeClr val="accent1">
                  <a:shade val="22000"/>
                  <a:satMod val="160000"/>
                </a:schemeClr>
                <a:schemeClr val="accent1">
                  <a:shade val="45000"/>
                  <a:satMod val="100000"/>
                </a:schemeClr>
              </a:duotone>
            </a:blip>
            <a:srcRect/>
            <a:tile tx="0" ty="0" sx="65000" sy="65000" flip="none" algn="ctr"/>
          </a:blipFill>
          <a:ln w="57150" cmpd="sng">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023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467"/>
            <a:ext cx="7772400" cy="1143000"/>
          </a:xfrm>
        </p:spPr>
        <p:txBody>
          <a:bodyPr>
            <a:normAutofit fontScale="90000"/>
          </a:bodyPr>
          <a:lstStyle/>
          <a:p>
            <a:r>
              <a:rPr lang="en-US" dirty="0" smtClean="0"/>
              <a:t>LTEL Designee Roles &amp; Responsibilities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Monitors each </a:t>
            </a:r>
            <a:r>
              <a:rPr lang="en-US" dirty="0" smtClean="0"/>
              <a:t>LTEL’s/P-LTEL’s:</a:t>
            </a:r>
            <a:endParaRPr lang="en-US" dirty="0" smtClean="0"/>
          </a:p>
          <a:p>
            <a:pPr lvl="1"/>
            <a:r>
              <a:rPr lang="en-US" dirty="0" smtClean="0"/>
              <a:t>Language status</a:t>
            </a:r>
          </a:p>
          <a:p>
            <a:pPr lvl="1"/>
            <a:r>
              <a:rPr lang="en-US" dirty="0" smtClean="0"/>
              <a:t>Test results</a:t>
            </a:r>
          </a:p>
          <a:p>
            <a:pPr lvl="1"/>
            <a:r>
              <a:rPr lang="en-US" dirty="0" smtClean="0"/>
              <a:t>Goals for meeting grade level standards</a:t>
            </a:r>
          </a:p>
          <a:p>
            <a:pPr lvl="1"/>
            <a:r>
              <a:rPr lang="en-US" dirty="0" smtClean="0"/>
              <a:t>Progress towards reclassification</a:t>
            </a:r>
          </a:p>
          <a:p>
            <a:r>
              <a:rPr lang="en-US" dirty="0" smtClean="0"/>
              <a:t>Meet with students and parents </a:t>
            </a:r>
            <a:r>
              <a:rPr lang="en-US" b="1" dirty="0" smtClean="0">
                <a:solidFill>
                  <a:srgbClr val="FF0000"/>
                </a:solidFill>
              </a:rPr>
              <a:t>twice</a:t>
            </a:r>
            <a:r>
              <a:rPr lang="en-US" b="1" dirty="0" smtClean="0"/>
              <a:t> a </a:t>
            </a:r>
            <a:r>
              <a:rPr lang="en-US" b="1" dirty="0" smtClean="0"/>
              <a:t>year for LTELs </a:t>
            </a:r>
            <a:r>
              <a:rPr lang="en-US" dirty="0" smtClean="0"/>
              <a:t>and </a:t>
            </a:r>
            <a:r>
              <a:rPr lang="en-US" b="1" dirty="0" smtClean="0">
                <a:solidFill>
                  <a:srgbClr val="FF0000"/>
                </a:solidFill>
              </a:rPr>
              <a:t>once</a:t>
            </a:r>
            <a:r>
              <a:rPr lang="en-US" b="1" dirty="0" smtClean="0"/>
              <a:t> a year for P-LTELs at schools without LTELs</a:t>
            </a:r>
            <a:r>
              <a:rPr lang="en-US" dirty="0" smtClean="0"/>
              <a:t> </a:t>
            </a:r>
            <a:r>
              <a:rPr lang="en-US" dirty="0" smtClean="0"/>
              <a:t>to review:</a:t>
            </a:r>
          </a:p>
          <a:p>
            <a:pPr lvl="1"/>
            <a:r>
              <a:rPr lang="en-US" dirty="0" smtClean="0"/>
              <a:t>Language status</a:t>
            </a:r>
          </a:p>
          <a:p>
            <a:pPr lvl="1"/>
            <a:r>
              <a:rPr lang="en-US" dirty="0" smtClean="0"/>
              <a:t>Program placement</a:t>
            </a:r>
          </a:p>
          <a:p>
            <a:pPr lvl="1"/>
            <a:r>
              <a:rPr lang="en-US" dirty="0" smtClean="0"/>
              <a:t>Test results</a:t>
            </a:r>
          </a:p>
          <a:p>
            <a:pPr lvl="1"/>
            <a:r>
              <a:rPr lang="en-US" dirty="0" smtClean="0"/>
              <a:t>Goals for attaining reclassification criteria and accelerate academic progress targets</a:t>
            </a:r>
          </a:p>
          <a:p>
            <a:r>
              <a:rPr lang="en-US" dirty="0" smtClean="0"/>
              <a:t>LTEL Designee will be a standing member of </a:t>
            </a:r>
            <a:r>
              <a:rPr lang="en-US" dirty="0" smtClean="0"/>
              <a:t>the Student Support &amp; Progress Team (</a:t>
            </a:r>
            <a:r>
              <a:rPr lang="en-US" dirty="0" smtClean="0"/>
              <a:t>SSPT</a:t>
            </a:r>
            <a:r>
              <a:rPr lang="en-US" dirty="0" smtClean="0"/>
              <a:t>)</a:t>
            </a:r>
            <a:endParaRPr lang="en-US" dirty="0" smtClean="0"/>
          </a:p>
          <a:p>
            <a:r>
              <a:rPr lang="en-US" dirty="0" smtClean="0"/>
              <a:t>Maintain documentation of the individual conferences and meetings</a:t>
            </a:r>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6629400" y="990600"/>
            <a:ext cx="1905000" cy="1905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85800"/>
            <a:ext cx="7772400" cy="1628775"/>
          </a:xfrm>
        </p:spPr>
        <p:txBody>
          <a:bodyPr>
            <a:normAutofit fontScale="90000"/>
          </a:bodyPr>
          <a:lstStyle/>
          <a:p>
            <a:pPr algn="ctr"/>
            <a:r>
              <a:rPr lang="en-US" sz="5400" b="1" dirty="0" smtClean="0"/>
              <a:t>Tools  for Monitoring </a:t>
            </a:r>
            <a:br>
              <a:rPr lang="en-US" sz="5400" b="1" dirty="0" smtClean="0"/>
            </a:br>
            <a:r>
              <a:rPr lang="en-US" sz="5400" b="1" dirty="0" smtClean="0"/>
              <a:t>LTEL Data</a:t>
            </a:r>
            <a:endParaRPr lang="en-US" sz="5400" b="1" dirty="0"/>
          </a:p>
        </p:txBody>
      </p:sp>
      <p:pic>
        <p:nvPicPr>
          <p:cNvPr id="37890" name="Picture 2" descr="http://bestclipartblog.com/clipart-pics/tools-clip-art-2.png"/>
          <p:cNvPicPr>
            <a:picLocks noChangeAspect="1" noChangeArrowheads="1"/>
          </p:cNvPicPr>
          <p:nvPr/>
        </p:nvPicPr>
        <p:blipFill>
          <a:blip r:embed="rId2" cstate="print"/>
          <a:srcRect/>
          <a:stretch>
            <a:fillRect/>
          </a:stretch>
        </p:blipFill>
        <p:spPr bwMode="auto">
          <a:xfrm>
            <a:off x="3581400" y="3276600"/>
            <a:ext cx="2266950" cy="216013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838200" y="1447800"/>
            <a:ext cx="8077200" cy="4572000"/>
          </a:xfrm>
        </p:spPr>
        <p:txBody>
          <a:bodyPr/>
          <a:lstStyle/>
          <a:p>
            <a:r>
              <a:rPr lang="en-US" dirty="0" smtClean="0"/>
              <a:t>Re</a:t>
            </a:r>
            <a:r>
              <a:rPr lang="en-US" dirty="0" smtClean="0"/>
              <a:t>view the </a:t>
            </a:r>
            <a:r>
              <a:rPr lang="en-US" dirty="0" smtClean="0"/>
              <a:t>agreement made </a:t>
            </a:r>
            <a:r>
              <a:rPr lang="en-US" dirty="0" smtClean="0"/>
              <a:t>between</a:t>
            </a:r>
            <a:r>
              <a:rPr lang="en-US" dirty="0" smtClean="0"/>
              <a:t> </a:t>
            </a:r>
            <a:r>
              <a:rPr lang="en-US" dirty="0" smtClean="0"/>
              <a:t>LAUSD and the Office for Civil Rights</a:t>
            </a:r>
          </a:p>
          <a:p>
            <a:r>
              <a:rPr lang="en-US" dirty="0"/>
              <a:t>D</a:t>
            </a:r>
            <a:r>
              <a:rPr lang="en-US" dirty="0" smtClean="0"/>
              <a:t>efine </a:t>
            </a:r>
            <a:r>
              <a:rPr lang="en-US" dirty="0" smtClean="0"/>
              <a:t>Long Term English </a:t>
            </a:r>
            <a:r>
              <a:rPr lang="en-US" dirty="0" smtClean="0"/>
              <a:t>Learners (LTELs) and Potential Long Term English Learners (P-LTELs)</a:t>
            </a:r>
            <a:endParaRPr lang="en-US" dirty="0" smtClean="0"/>
          </a:p>
          <a:p>
            <a:r>
              <a:rPr lang="en-US" dirty="0"/>
              <a:t>U</a:t>
            </a:r>
            <a:r>
              <a:rPr lang="en-US" dirty="0" smtClean="0"/>
              <a:t>nderstand </a:t>
            </a:r>
            <a:r>
              <a:rPr lang="en-US" dirty="0" smtClean="0"/>
              <a:t>the roles and responsibilities of the LTEL Designee</a:t>
            </a:r>
          </a:p>
          <a:p>
            <a:r>
              <a:rPr lang="en-US" dirty="0" smtClean="0"/>
              <a:t>Explore and use district’s </a:t>
            </a:r>
            <a:r>
              <a:rPr lang="en-US" dirty="0" smtClean="0"/>
              <a:t>monitoring tools and resources </a:t>
            </a:r>
          </a:p>
        </p:txBody>
      </p:sp>
      <p:pic>
        <p:nvPicPr>
          <p:cNvPr id="4" name="Picture 2"/>
          <p:cNvPicPr>
            <a:picLocks noChangeAspect="1" noChangeArrowheads="1"/>
          </p:cNvPicPr>
          <p:nvPr/>
        </p:nvPicPr>
        <p:blipFill>
          <a:blip r:embed="rId2" cstate="print"/>
          <a:srcRect/>
          <a:stretch>
            <a:fillRect/>
          </a:stretch>
        </p:blipFill>
        <p:spPr bwMode="auto">
          <a:xfrm>
            <a:off x="3048000" y="4191000"/>
            <a:ext cx="3133110" cy="2514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 Dashboard</a:t>
            </a:r>
            <a:endParaRPr lang="en-US" dirty="0"/>
          </a:p>
        </p:txBody>
      </p:sp>
      <p:sp>
        <p:nvSpPr>
          <p:cNvPr id="6" name="Text Placeholder 4"/>
          <p:cNvSpPr>
            <a:spLocks noGrp="1"/>
          </p:cNvSpPr>
          <p:nvPr>
            <p:ph type="body" idx="1"/>
          </p:nvPr>
        </p:nvSpPr>
        <p:spPr>
          <a:xfrm>
            <a:off x="722313" y="2547938"/>
            <a:ext cx="7772400" cy="1338262"/>
          </a:xfrm>
        </p:spPr>
        <p:txBody>
          <a:bodyPr/>
          <a:lstStyle/>
          <a:p>
            <a:r>
              <a:rPr lang="en-US" dirty="0" smtClean="0">
                <a:solidFill>
                  <a:srgbClr val="000000"/>
                </a:solidFill>
              </a:rPr>
              <a:t>Accessing language status, test results, program placement, progress toward reclassification</a:t>
            </a:r>
            <a:endParaRPr lang="en-US" dirty="0">
              <a:solidFill>
                <a:srgbClr val="000000"/>
              </a:solidFill>
            </a:endParaRPr>
          </a:p>
        </p:txBody>
      </p:sp>
    </p:spTree>
    <p:extLst>
      <p:ext uri="{BB962C8B-B14F-4D97-AF65-F5344CB8AC3E}">
        <p14:creationId xmlns:p14="http://schemas.microsoft.com/office/powerpoint/2010/main" val="29716581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060" y="857396"/>
            <a:ext cx="4333901" cy="5332987"/>
          </a:xfrm>
        </p:spPr>
        <p:txBody>
          <a:bodyPr/>
          <a:lstStyle/>
          <a:p>
            <a:r>
              <a:rPr lang="en-US" sz="4000" dirty="0" smtClean="0"/>
              <a:t>Go to </a:t>
            </a:r>
            <a:br>
              <a:rPr lang="en-US" sz="4000" dirty="0" smtClean="0"/>
            </a:br>
            <a:r>
              <a:rPr lang="en-US" sz="4000" b="1" dirty="0" err="1" smtClean="0"/>
              <a:t>mmed.lausd.net</a:t>
            </a:r>
            <a:r>
              <a:rPr lang="en-US" sz="4000" b="1" dirty="0" smtClean="0"/>
              <a:t/>
            </a:r>
            <a:br>
              <a:rPr lang="en-US" sz="4000" b="1" dirty="0" smtClean="0"/>
            </a:br>
            <a:r>
              <a:rPr lang="en-US" sz="4000" dirty="0" smtClean="0"/>
              <a:t>to access the </a:t>
            </a:r>
            <a:br>
              <a:rPr lang="en-US" sz="4000" dirty="0" smtClean="0"/>
            </a:br>
            <a:r>
              <a:rPr lang="en-US" sz="4000" dirty="0" smtClean="0"/>
              <a:t>EL Dashboard.</a:t>
            </a:r>
            <a:br>
              <a:rPr lang="en-US" sz="4000" dirty="0" smtClean="0"/>
            </a:br>
            <a:r>
              <a:rPr lang="en-US" sz="4000" dirty="0"/>
              <a:t/>
            </a:r>
            <a:br>
              <a:rPr lang="en-US" sz="4000" dirty="0"/>
            </a:br>
            <a:r>
              <a:rPr lang="en-US" sz="2800" dirty="0" smtClean="0"/>
              <a:t>Principals, </a:t>
            </a:r>
            <a:br>
              <a:rPr lang="en-US" sz="2800" dirty="0" smtClean="0"/>
            </a:br>
            <a:r>
              <a:rPr lang="en-US" sz="2800" dirty="0" smtClean="0"/>
              <a:t>EL Designees and</a:t>
            </a:r>
            <a:br>
              <a:rPr lang="en-US" sz="2800" dirty="0" smtClean="0"/>
            </a:br>
            <a:r>
              <a:rPr lang="en-US" sz="2800" dirty="0" smtClean="0"/>
              <a:t>Title </a:t>
            </a:r>
            <a:r>
              <a:rPr lang="en-US" sz="2800" dirty="0" smtClean="0"/>
              <a:t>III Coaches have access to the EL Dashboard.</a:t>
            </a:r>
            <a:endParaRPr lang="en-US" sz="2800" b="1" dirty="0"/>
          </a:p>
        </p:txBody>
      </p:sp>
      <p:pic>
        <p:nvPicPr>
          <p:cNvPr id="4" name="Content Placeholder 3" descr="picture 2016-11-12 at 10.46.33 AM.png"/>
          <p:cNvPicPr>
            <a:picLocks noGrp="1" noChangeAspect="1"/>
          </p:cNvPicPr>
          <p:nvPr>
            <p:ph idx="1"/>
          </p:nvPr>
        </p:nvPicPr>
        <p:blipFill>
          <a:blip r:embed="rId3">
            <a:extLst>
              <a:ext uri="{28A0092B-C50C-407E-A947-70E740481C1C}">
                <a14:useLocalDpi xmlns:a14="http://schemas.microsoft.com/office/drawing/2010/main" val="0"/>
              </a:ext>
            </a:extLst>
          </a:blip>
          <a:srcRect l="-71318" r="-71318"/>
          <a:stretch>
            <a:fillRect/>
          </a:stretch>
        </p:blipFill>
        <p:spPr>
          <a:xfrm>
            <a:off x="-3200400" y="457200"/>
            <a:ext cx="11275592" cy="6089620"/>
          </a:xfrm>
        </p:spPr>
      </p:pic>
      <p:sp>
        <p:nvSpPr>
          <p:cNvPr id="5" name="Left Arrow 4"/>
          <p:cNvSpPr/>
          <p:nvPr/>
        </p:nvSpPr>
        <p:spPr>
          <a:xfrm rot="20421036">
            <a:off x="1308758" y="4232142"/>
            <a:ext cx="1808597" cy="65405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0531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6-11-12 at 10.46.5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402" r="58875" b="6402"/>
          <a:stretch/>
        </p:blipFill>
        <p:spPr>
          <a:xfrm>
            <a:off x="-153924" y="491316"/>
            <a:ext cx="4337786" cy="5990921"/>
          </a:xfrm>
        </p:spPr>
      </p:pic>
      <p:sp>
        <p:nvSpPr>
          <p:cNvPr id="3" name="Left Arrow 2"/>
          <p:cNvSpPr/>
          <p:nvPr/>
        </p:nvSpPr>
        <p:spPr>
          <a:xfrm rot="20421036">
            <a:off x="2628508" y="3542196"/>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299303" y="2395780"/>
            <a:ext cx="4897606" cy="2862322"/>
          </a:xfrm>
          <a:prstGeom prst="rect">
            <a:avLst/>
          </a:prstGeom>
          <a:noFill/>
        </p:spPr>
        <p:txBody>
          <a:bodyPr wrap="square" rtlCol="0">
            <a:spAutoFit/>
          </a:bodyPr>
          <a:lstStyle/>
          <a:p>
            <a:pPr marL="285750" indent="-285750">
              <a:buFont typeface="Arial"/>
              <a:buChar char="•"/>
            </a:pPr>
            <a:r>
              <a:rPr lang="en-US" sz="3600" dirty="0" smtClean="0"/>
              <a:t>Click on English Learner Dashboard and log in to access your school’s EL Dashboard.</a:t>
            </a:r>
            <a:endParaRPr lang="en-US" sz="3600" dirty="0"/>
          </a:p>
        </p:txBody>
      </p:sp>
    </p:spTree>
    <p:extLst>
      <p:ext uri="{BB962C8B-B14F-4D97-AF65-F5344CB8AC3E}">
        <p14:creationId xmlns:p14="http://schemas.microsoft.com/office/powerpoint/2010/main" val="616971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6-11-12 at 10.53.46 AM.png"/>
          <p:cNvPicPr>
            <a:picLocks noGrp="1" noChangeAspect="1"/>
          </p:cNvPicPr>
          <p:nvPr>
            <p:ph idx="1"/>
          </p:nvPr>
        </p:nvPicPr>
        <p:blipFill>
          <a:blip r:embed="rId3">
            <a:extLst>
              <a:ext uri="{28A0092B-C50C-407E-A947-70E740481C1C}">
                <a14:useLocalDpi xmlns:a14="http://schemas.microsoft.com/office/drawing/2010/main" val="0"/>
              </a:ext>
            </a:extLst>
          </a:blip>
          <a:srcRect t="-8460" b="-8460"/>
          <a:stretch>
            <a:fillRect/>
          </a:stretch>
        </p:blipFill>
        <p:spPr>
          <a:xfrm>
            <a:off x="549275" y="-153895"/>
            <a:ext cx="8042276" cy="4343400"/>
          </a:xfrm>
        </p:spPr>
      </p:pic>
      <p:sp>
        <p:nvSpPr>
          <p:cNvPr id="8" name="TextBox 7"/>
          <p:cNvSpPr txBox="1"/>
          <p:nvPr/>
        </p:nvSpPr>
        <p:spPr>
          <a:xfrm>
            <a:off x="1752600" y="4191000"/>
            <a:ext cx="6400800" cy="2062103"/>
          </a:xfrm>
          <a:prstGeom prst="rect">
            <a:avLst/>
          </a:prstGeom>
          <a:noFill/>
        </p:spPr>
        <p:txBody>
          <a:bodyPr wrap="square" rtlCol="0">
            <a:spAutoFit/>
          </a:bodyPr>
          <a:lstStyle/>
          <a:p>
            <a:r>
              <a:rPr lang="en-US" sz="3200" dirty="0" smtClean="0"/>
              <a:t>Ac</a:t>
            </a:r>
            <a:r>
              <a:rPr lang="en-US" sz="3200" dirty="0" smtClean="0"/>
              <a:t>cording </a:t>
            </a:r>
            <a:r>
              <a:rPr lang="en-US" sz="3200" dirty="0" smtClean="0"/>
              <a:t>to </a:t>
            </a:r>
            <a:r>
              <a:rPr lang="en-US" sz="3200" dirty="0" smtClean="0"/>
              <a:t>the EL </a:t>
            </a:r>
            <a:r>
              <a:rPr lang="en-US" sz="3200" dirty="0" smtClean="0"/>
              <a:t>Dashboard</a:t>
            </a:r>
            <a:r>
              <a:rPr lang="en-US" sz="3200" dirty="0" smtClean="0"/>
              <a:t>:</a:t>
            </a:r>
            <a:endParaRPr lang="en-US" sz="3200" dirty="0" smtClean="0"/>
          </a:p>
          <a:p>
            <a:endParaRPr lang="en-US" sz="3200" dirty="0"/>
          </a:p>
          <a:p>
            <a:pPr marL="457200" indent="-457200">
              <a:buAutoNum type="arabicPeriod"/>
            </a:pPr>
            <a:r>
              <a:rPr lang="en-US" sz="3200" dirty="0" smtClean="0"/>
              <a:t>How many LTELs do you have?</a:t>
            </a:r>
          </a:p>
          <a:p>
            <a:pPr marL="457200" indent="-457200">
              <a:buAutoNum type="arabicPeriod"/>
            </a:pPr>
            <a:r>
              <a:rPr lang="en-US" sz="3200" dirty="0" smtClean="0"/>
              <a:t>How many P-LTELs do you have</a:t>
            </a:r>
            <a:r>
              <a:rPr lang="en-US" sz="3200" dirty="0" smtClean="0"/>
              <a:t>?</a:t>
            </a:r>
            <a:endParaRPr lang="en-US" sz="3200" dirty="0" smtClean="0"/>
          </a:p>
        </p:txBody>
      </p:sp>
      <p:sp>
        <p:nvSpPr>
          <p:cNvPr id="9" name="Rounded Rectangle 8"/>
          <p:cNvSpPr/>
          <p:nvPr/>
        </p:nvSpPr>
        <p:spPr>
          <a:xfrm>
            <a:off x="549276" y="365503"/>
            <a:ext cx="8042276" cy="827193"/>
          </a:xfrm>
          <a:prstGeom prst="roundRect">
            <a:avLst/>
          </a:prstGeom>
          <a:solidFill>
            <a:srgbClr val="FFFF00">
              <a:alpha val="15000"/>
            </a:srgbClr>
          </a:solid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57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Your School’s </a:t>
            </a:r>
            <a:br>
              <a:rPr lang="en-US" dirty="0" smtClean="0"/>
            </a:br>
            <a:r>
              <a:rPr lang="en-US" dirty="0" smtClean="0"/>
              <a:t>EL Profiles</a:t>
            </a:r>
            <a:endParaRPr lang="en-US" dirty="0"/>
          </a:p>
        </p:txBody>
      </p:sp>
      <p:pic>
        <p:nvPicPr>
          <p:cNvPr id="4" name="Content Placeholder 3" descr="picture 2016-11-12 at 11.12.43 AM.png"/>
          <p:cNvPicPr>
            <a:picLocks noGrp="1" noChangeAspect="1"/>
          </p:cNvPicPr>
          <p:nvPr>
            <p:ph idx="1"/>
          </p:nvPr>
        </p:nvPicPr>
        <p:blipFill>
          <a:blip r:embed="rId2">
            <a:extLst>
              <a:ext uri="{28A0092B-C50C-407E-A947-70E740481C1C}">
                <a14:useLocalDpi xmlns:a14="http://schemas.microsoft.com/office/drawing/2010/main" val="0"/>
              </a:ext>
            </a:extLst>
          </a:blip>
          <a:srcRect t="-14988" b="-14988"/>
          <a:stretch>
            <a:fillRect/>
          </a:stretch>
        </p:blipFill>
        <p:spPr>
          <a:xfrm>
            <a:off x="549275" y="968862"/>
            <a:ext cx="8042276" cy="4343400"/>
          </a:xfrm>
        </p:spPr>
      </p:pic>
      <p:sp>
        <p:nvSpPr>
          <p:cNvPr id="6" name="Left Arrow 5"/>
          <p:cNvSpPr/>
          <p:nvPr/>
        </p:nvSpPr>
        <p:spPr>
          <a:xfrm rot="20421036">
            <a:off x="5564484" y="1089109"/>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20421036">
            <a:off x="5564485" y="1701177"/>
            <a:ext cx="1372373" cy="8098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49275" y="4989096"/>
            <a:ext cx="8442325" cy="1323439"/>
          </a:xfrm>
          <a:prstGeom prst="rect">
            <a:avLst/>
          </a:prstGeom>
          <a:noFill/>
        </p:spPr>
        <p:txBody>
          <a:bodyPr wrap="square" rtlCol="0">
            <a:spAutoFit/>
          </a:bodyPr>
          <a:lstStyle/>
          <a:p>
            <a:r>
              <a:rPr lang="en-US" sz="2000" dirty="0" smtClean="0"/>
              <a:t>Hover over  </a:t>
            </a:r>
            <a:r>
              <a:rPr lang="en-US" sz="2000" b="1" dirty="0" smtClean="0"/>
              <a:t>“English Learner”</a:t>
            </a:r>
            <a:r>
              <a:rPr lang="en-US" sz="2000" dirty="0" smtClean="0"/>
              <a:t> in the bar at the top.</a:t>
            </a:r>
          </a:p>
          <a:p>
            <a:endParaRPr lang="en-US" sz="2000" dirty="0" smtClean="0"/>
          </a:p>
          <a:p>
            <a:r>
              <a:rPr lang="en-US" sz="2000" dirty="0" smtClean="0"/>
              <a:t>Click on </a:t>
            </a:r>
            <a:r>
              <a:rPr lang="en-US" sz="2000" b="1" dirty="0"/>
              <a:t>“</a:t>
            </a:r>
            <a:r>
              <a:rPr lang="en-US" sz="2000" b="1" dirty="0" smtClean="0"/>
              <a:t>Elementary EL </a:t>
            </a:r>
            <a:r>
              <a:rPr lang="en-US" sz="2000" b="1" dirty="0"/>
              <a:t>Profiles”</a:t>
            </a:r>
            <a:r>
              <a:rPr lang="en-US" sz="2000" dirty="0"/>
              <a:t> (for </a:t>
            </a:r>
            <a:r>
              <a:rPr lang="en-US" sz="2000" dirty="0" smtClean="0"/>
              <a:t>2</a:t>
            </a:r>
            <a:r>
              <a:rPr lang="en-US" sz="2000" baseline="30000" dirty="0" smtClean="0"/>
              <a:t>nd</a:t>
            </a:r>
            <a:r>
              <a:rPr lang="en-US" sz="2000" dirty="0" smtClean="0"/>
              <a:t> – 5</a:t>
            </a:r>
            <a:r>
              <a:rPr lang="en-US" sz="2000" baseline="30000" dirty="0" smtClean="0"/>
              <a:t>th</a:t>
            </a:r>
            <a:r>
              <a:rPr lang="en-US" sz="2000" dirty="0" smtClean="0"/>
              <a:t> grade ELs) o</a:t>
            </a:r>
            <a:r>
              <a:rPr lang="en-US" sz="2000" dirty="0" smtClean="0"/>
              <a:t>r </a:t>
            </a:r>
            <a:r>
              <a:rPr lang="en-US" sz="2000" b="1" dirty="0" smtClean="0"/>
              <a:t>” Secondary </a:t>
            </a:r>
            <a:r>
              <a:rPr lang="en-US" sz="2000" b="1" dirty="0" smtClean="0"/>
              <a:t>EL Profiles”</a:t>
            </a:r>
            <a:r>
              <a:rPr lang="en-US" sz="2000" dirty="0" smtClean="0"/>
              <a:t> (for 6</a:t>
            </a:r>
            <a:r>
              <a:rPr lang="en-US" sz="2000" baseline="30000" dirty="0" smtClean="0"/>
              <a:t>th</a:t>
            </a:r>
            <a:r>
              <a:rPr lang="en-US" sz="2000" dirty="0" smtClean="0"/>
              <a:t>-12</a:t>
            </a:r>
            <a:r>
              <a:rPr lang="en-US" sz="2000" baseline="30000" dirty="0" smtClean="0"/>
              <a:t>th</a:t>
            </a:r>
            <a:r>
              <a:rPr lang="en-US" sz="2000" dirty="0" smtClean="0"/>
              <a:t> grade ELs).</a:t>
            </a:r>
            <a:endParaRPr lang="en-US" sz="2000" dirty="0"/>
          </a:p>
        </p:txBody>
      </p:sp>
    </p:spTree>
    <p:extLst>
      <p:ext uri="{BB962C8B-B14F-4D97-AF65-F5344CB8AC3E}">
        <p14:creationId xmlns:p14="http://schemas.microsoft.com/office/powerpoint/2010/main" val="133692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0186"/>
            <a:ext cx="8042276" cy="1336956"/>
          </a:xfrm>
        </p:spPr>
        <p:txBody>
          <a:bodyPr/>
          <a:lstStyle/>
          <a:p>
            <a:r>
              <a:rPr lang="en-US" dirty="0" smtClean="0"/>
              <a:t>EL Dashboard</a:t>
            </a:r>
            <a:endParaRPr lang="en-US" dirty="0"/>
          </a:p>
        </p:txBody>
      </p:sp>
      <p:pic>
        <p:nvPicPr>
          <p:cNvPr id="5" name="Content Placeholder 4" descr="picture 2016-11-12 at 11.05.00 AM.png"/>
          <p:cNvPicPr>
            <a:picLocks noGrp="1" noChangeAspect="1"/>
          </p:cNvPicPr>
          <p:nvPr>
            <p:ph idx="1"/>
          </p:nvPr>
        </p:nvPicPr>
        <p:blipFill>
          <a:blip r:embed="rId2">
            <a:extLst>
              <a:ext uri="{28A0092B-C50C-407E-A947-70E740481C1C}">
                <a14:useLocalDpi xmlns:a14="http://schemas.microsoft.com/office/drawing/2010/main" val="0"/>
              </a:ext>
            </a:extLst>
          </a:blip>
          <a:srcRect t="-10299" b="-10299"/>
          <a:stretch>
            <a:fillRect/>
          </a:stretch>
        </p:blipFill>
        <p:spPr>
          <a:xfrm>
            <a:off x="137904" y="561220"/>
            <a:ext cx="8948360" cy="4832750"/>
          </a:xfrm>
        </p:spPr>
      </p:pic>
    </p:spTree>
    <p:extLst>
      <p:ext uri="{BB962C8B-B14F-4D97-AF65-F5344CB8AC3E}">
        <p14:creationId xmlns:p14="http://schemas.microsoft.com/office/powerpoint/2010/main" val="37864244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868362"/>
          </a:xfrm>
        </p:spPr>
        <p:txBody>
          <a:bodyPr>
            <a:normAutofit/>
          </a:bodyPr>
          <a:lstStyle/>
          <a:p>
            <a:pPr algn="ctr"/>
            <a:r>
              <a:rPr lang="en-US" dirty="0" smtClean="0"/>
              <a:t>EL Profiles</a:t>
            </a:r>
            <a:endParaRPr lang="en-US" dirty="0">
              <a:solidFill>
                <a:srgbClr val="FF0000"/>
              </a:solidFill>
            </a:endParaRPr>
          </a:p>
        </p:txBody>
      </p:sp>
      <p:pic>
        <p:nvPicPr>
          <p:cNvPr id="3" name="Picture 2" descr="picture 2017-01-10 at 4.0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14400"/>
            <a:ext cx="7239000" cy="5735515"/>
          </a:xfrm>
          <a:prstGeom prst="rect">
            <a:avLst/>
          </a:prstGeom>
        </p:spPr>
      </p:pic>
    </p:spTree>
    <p:extLst>
      <p:ext uri="{BB962C8B-B14F-4D97-AF65-F5344CB8AC3E}">
        <p14:creationId xmlns:p14="http://schemas.microsoft.com/office/powerpoint/2010/main" val="266965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Elementary Profile C Roster</a:t>
            </a:r>
            <a:endParaRPr lang="en-US" dirty="0"/>
          </a:p>
        </p:txBody>
      </p:sp>
      <p:pic>
        <p:nvPicPr>
          <p:cNvPr id="6" name="Content Placeholder 5" descr="picture 2017-01-11 at 1.37.30 PM.png"/>
          <p:cNvPicPr>
            <a:picLocks noGrp="1" noChangeAspect="1"/>
          </p:cNvPicPr>
          <p:nvPr>
            <p:ph sz="quarter" idx="1"/>
          </p:nvPr>
        </p:nvPicPr>
        <p:blipFill>
          <a:blip r:embed="rId2">
            <a:extLst>
              <a:ext uri="{28A0092B-C50C-407E-A947-70E740481C1C}">
                <a14:useLocalDpi xmlns:a14="http://schemas.microsoft.com/office/drawing/2010/main" val="0"/>
              </a:ext>
            </a:extLst>
          </a:blip>
          <a:srcRect t="-88293" b="-88293"/>
          <a:stretch>
            <a:fillRect/>
          </a:stretch>
        </p:blipFill>
        <p:spPr>
          <a:xfrm>
            <a:off x="228600" y="304800"/>
            <a:ext cx="8763000" cy="5154706"/>
          </a:xfrm>
        </p:spPr>
      </p:pic>
    </p:spTree>
    <p:extLst>
      <p:ext uri="{BB962C8B-B14F-4D97-AF65-F5344CB8AC3E}">
        <p14:creationId xmlns:p14="http://schemas.microsoft.com/office/powerpoint/2010/main" val="16252892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Profile C Roster</a:t>
            </a:r>
            <a:endParaRPr lang="en-US" dirty="0"/>
          </a:p>
        </p:txBody>
      </p:sp>
      <p:pic>
        <p:nvPicPr>
          <p:cNvPr id="5" name="Picture 4" descr="picture 2017-01-11 at 1.38.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8610601" cy="4043530"/>
          </a:xfrm>
          <a:prstGeom prst="rect">
            <a:avLst/>
          </a:prstGeom>
        </p:spPr>
      </p:pic>
    </p:spTree>
    <p:extLst>
      <p:ext uri="{BB962C8B-B14F-4D97-AF65-F5344CB8AC3E}">
        <p14:creationId xmlns:p14="http://schemas.microsoft.com/office/powerpoint/2010/main" val="21828861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MyData</a:t>
            </a:r>
            <a:r>
              <a:rPr lang="en-US" dirty="0" smtClean="0"/>
              <a:t> (or Get Data)</a:t>
            </a:r>
            <a:endParaRPr lang="en-US" dirty="0"/>
          </a:p>
        </p:txBody>
      </p:sp>
      <p:sp>
        <p:nvSpPr>
          <p:cNvPr id="6" name="Text Placeholder 4"/>
          <p:cNvSpPr>
            <a:spLocks noGrp="1"/>
          </p:cNvSpPr>
          <p:nvPr>
            <p:ph type="body" idx="1"/>
          </p:nvPr>
        </p:nvSpPr>
        <p:spPr>
          <a:xfrm>
            <a:off x="722313" y="2547938"/>
            <a:ext cx="7772400" cy="1338262"/>
          </a:xfrm>
        </p:spPr>
        <p:txBody>
          <a:bodyPr/>
          <a:lstStyle/>
          <a:p>
            <a:r>
              <a:rPr lang="en-US" dirty="0" smtClean="0">
                <a:solidFill>
                  <a:srgbClr val="000000"/>
                </a:solidFill>
              </a:rPr>
              <a:t>Accessing language status, test results, program placement, progress toward reclassification</a:t>
            </a:r>
            <a:endParaRPr lang="en-US" dirty="0">
              <a:solidFill>
                <a:srgbClr val="000000"/>
              </a:solidFill>
            </a:endParaRPr>
          </a:p>
        </p:txBody>
      </p:sp>
    </p:spTree>
    <p:extLst>
      <p:ext uri="{BB962C8B-B14F-4D97-AF65-F5344CB8AC3E}">
        <p14:creationId xmlns:p14="http://schemas.microsoft.com/office/powerpoint/2010/main" val="2957358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 </a:t>
            </a:r>
            <a:r>
              <a:rPr lang="en-US" dirty="0" smtClean="0"/>
              <a:t>“Like Me”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Stand up if…</a:t>
            </a:r>
          </a:p>
          <a:p>
            <a:pPr lvl="1"/>
            <a:r>
              <a:rPr lang="en-US" dirty="0" smtClean="0"/>
              <a:t>You are an EL Designee</a:t>
            </a:r>
          </a:p>
          <a:p>
            <a:pPr lvl="1"/>
            <a:r>
              <a:rPr lang="en-US" dirty="0" smtClean="0"/>
              <a:t>You are an administrator</a:t>
            </a:r>
          </a:p>
          <a:p>
            <a:pPr lvl="1"/>
            <a:r>
              <a:rPr lang="en-US" dirty="0" smtClean="0"/>
              <a:t>You are a Title III Coach</a:t>
            </a:r>
          </a:p>
          <a:p>
            <a:pPr lvl="1"/>
            <a:r>
              <a:rPr lang="en-US" dirty="0" smtClean="0"/>
              <a:t>You are a counselor</a:t>
            </a:r>
          </a:p>
          <a:p>
            <a:pPr lvl="1"/>
            <a:r>
              <a:rPr lang="en-US" dirty="0" smtClean="0"/>
              <a:t>You are a classroom teacher</a:t>
            </a:r>
          </a:p>
          <a:p>
            <a:pPr lvl="1"/>
            <a:r>
              <a:rPr lang="en-US" dirty="0" smtClean="0"/>
              <a:t>You are another out of classroom support staff (Coach, coordinator, A.P., etc.)</a:t>
            </a:r>
          </a:p>
          <a:p>
            <a:pPr lvl="1"/>
            <a:r>
              <a:rPr lang="en-US" dirty="0" smtClean="0"/>
              <a:t>You have taught English Learners</a:t>
            </a:r>
          </a:p>
          <a:p>
            <a:pPr lvl="1"/>
            <a:r>
              <a:rPr lang="en-US" dirty="0" smtClean="0"/>
              <a:t>You learned English as a second language</a:t>
            </a:r>
          </a:p>
          <a:p>
            <a:pPr lvl="1"/>
            <a:r>
              <a:rPr lang="en-US" dirty="0" smtClean="0"/>
              <a:t>You learned a second  language</a:t>
            </a:r>
          </a:p>
          <a:p>
            <a:pPr lvl="1"/>
            <a:r>
              <a:rPr lang="en-US" dirty="0" smtClean="0"/>
              <a:t>You make a difference in the lives of students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err="1" smtClean="0"/>
              <a:t>mydata.lausd.net</a:t>
            </a:r>
            <a:r>
              <a:rPr lang="en-US" dirty="0" smtClean="0"/>
              <a:t> </a:t>
            </a:r>
            <a:r>
              <a:rPr lang="en-US" b="1" dirty="0" smtClean="0"/>
              <a:t>or</a:t>
            </a:r>
            <a:r>
              <a:rPr lang="en-US" dirty="0" smtClean="0"/>
              <a:t> </a:t>
            </a:r>
            <a:r>
              <a:rPr lang="en-US" dirty="0" err="1" smtClean="0"/>
              <a:t>getdata.lausd.net</a:t>
            </a:r>
            <a:endParaRPr lang="en-US" dirty="0" smtClean="0"/>
          </a:p>
        </p:txBody>
      </p:sp>
      <p:pic>
        <p:nvPicPr>
          <p:cNvPr id="13315" name="Content Placeholder 3" descr="Picture 1.png"/>
          <p:cNvPicPr>
            <a:picLocks noGrp="1" noChangeAspect="1"/>
          </p:cNvPicPr>
          <p:nvPr>
            <p:ph idx="1"/>
          </p:nvPr>
        </p:nvPicPr>
        <p:blipFill>
          <a:blip r:embed="rId2" cstate="print"/>
          <a:srcRect l="-3903" r="-3903"/>
          <a:stretch>
            <a:fillRect/>
          </a:stretch>
        </p:blipFill>
        <p:spPr/>
      </p:pic>
      <p:sp>
        <p:nvSpPr>
          <p:cNvPr id="5" name="Right Arrow 4"/>
          <p:cNvSpPr>
            <a:spLocks noChangeArrowheads="1"/>
          </p:cNvSpPr>
          <p:nvPr/>
        </p:nvSpPr>
        <p:spPr bwMode="auto">
          <a:xfrm rot="1900458">
            <a:off x="1483330" y="2756592"/>
            <a:ext cx="1674158"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Click </a:t>
            </a:r>
            <a:r>
              <a:rPr lang="en-US" dirty="0">
                <a:solidFill>
                  <a:srgbClr val="000000"/>
                </a:solidFill>
                <a:latin typeface="Calibri" pitchFamily="-65" charset="0"/>
              </a:rPr>
              <a:t>Here</a:t>
            </a:r>
          </a:p>
        </p:txBody>
      </p:sp>
    </p:spTree>
    <p:extLst>
      <p:ext uri="{BB962C8B-B14F-4D97-AF65-F5344CB8AC3E}">
        <p14:creationId xmlns:p14="http://schemas.microsoft.com/office/powerpoint/2010/main" val="35971371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Picture 2.png"/>
          <p:cNvPicPr>
            <a:picLocks noChangeAspect="1"/>
          </p:cNvPicPr>
          <p:nvPr/>
        </p:nvPicPr>
        <p:blipFill>
          <a:blip r:embed="rId2" cstate="print"/>
          <a:srcRect/>
          <a:stretch>
            <a:fillRect/>
          </a:stretch>
        </p:blipFill>
        <p:spPr bwMode="auto">
          <a:xfrm>
            <a:off x="1219200" y="152400"/>
            <a:ext cx="6553200" cy="6553200"/>
          </a:xfrm>
          <a:prstGeom prst="rect">
            <a:avLst/>
          </a:prstGeom>
          <a:noFill/>
          <a:ln w="9525">
            <a:noFill/>
            <a:miter lim="800000"/>
            <a:headEnd/>
            <a:tailEnd/>
          </a:ln>
        </p:spPr>
      </p:pic>
      <p:sp>
        <p:nvSpPr>
          <p:cNvPr id="5" name="Right Arrow 4"/>
          <p:cNvSpPr>
            <a:spLocks noChangeArrowheads="1"/>
          </p:cNvSpPr>
          <p:nvPr/>
        </p:nvSpPr>
        <p:spPr bwMode="auto">
          <a:xfrm>
            <a:off x="990600" y="3200400"/>
            <a:ext cx="1600200"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65" charset="0"/>
            </a:endParaRPr>
          </a:p>
        </p:txBody>
      </p:sp>
      <p:sp>
        <p:nvSpPr>
          <p:cNvPr id="14341" name="TextBox 5"/>
          <p:cNvSpPr txBox="1">
            <a:spLocks noChangeArrowheads="1"/>
          </p:cNvSpPr>
          <p:nvPr/>
        </p:nvSpPr>
        <p:spPr bwMode="auto">
          <a:xfrm>
            <a:off x="1371600" y="3287712"/>
            <a:ext cx="838200" cy="369888"/>
          </a:xfrm>
          <a:prstGeom prst="rect">
            <a:avLst/>
          </a:prstGeom>
          <a:noFill/>
          <a:ln w="9525">
            <a:noFill/>
            <a:miter lim="800000"/>
            <a:headEnd/>
            <a:tailEnd/>
          </a:ln>
        </p:spPr>
        <p:txBody>
          <a:bodyPr>
            <a:spAutoFit/>
          </a:bodyPr>
          <a:lstStyle/>
          <a:p>
            <a:r>
              <a:rPr lang="en-US" dirty="0">
                <a:latin typeface="Calibri" pitchFamily="-65" charset="0"/>
              </a:rPr>
              <a:t>Log In</a:t>
            </a:r>
          </a:p>
        </p:txBody>
      </p:sp>
    </p:spTree>
    <p:extLst>
      <p:ext uri="{BB962C8B-B14F-4D97-AF65-F5344CB8AC3E}">
        <p14:creationId xmlns:p14="http://schemas.microsoft.com/office/powerpoint/2010/main" val="19547671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2017-01-10 at 4.56.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761047" cy="4267200"/>
          </a:xfrm>
          <a:prstGeom prst="rect">
            <a:avLst/>
          </a:prstGeom>
        </p:spPr>
      </p:pic>
      <p:sp>
        <p:nvSpPr>
          <p:cNvPr id="2" name="Title 1"/>
          <p:cNvSpPr>
            <a:spLocks noGrp="1"/>
          </p:cNvSpPr>
          <p:nvPr>
            <p:ph type="title"/>
          </p:nvPr>
        </p:nvSpPr>
        <p:spPr/>
        <p:txBody>
          <a:bodyPr/>
          <a:lstStyle/>
          <a:p>
            <a:r>
              <a:rPr lang="en-US" dirty="0" smtClean="0"/>
              <a:t>My Data</a:t>
            </a:r>
            <a:endParaRPr lang="en-US" dirty="0"/>
          </a:p>
        </p:txBody>
      </p:sp>
      <p:sp>
        <p:nvSpPr>
          <p:cNvPr id="4" name="TextBox 9"/>
          <p:cNvSpPr txBox="1">
            <a:spLocks noChangeArrowheads="1"/>
          </p:cNvSpPr>
          <p:nvPr/>
        </p:nvSpPr>
        <p:spPr bwMode="auto">
          <a:xfrm>
            <a:off x="1066800" y="3211513"/>
            <a:ext cx="1295400" cy="369887"/>
          </a:xfrm>
          <a:prstGeom prst="rect">
            <a:avLst/>
          </a:prstGeom>
          <a:noFill/>
          <a:ln w="9525">
            <a:noFill/>
            <a:miter lim="800000"/>
            <a:headEnd/>
            <a:tailEnd/>
          </a:ln>
        </p:spPr>
        <p:txBody>
          <a:bodyPr>
            <a:spAutoFit/>
          </a:bodyPr>
          <a:lstStyle/>
          <a:p>
            <a:r>
              <a:rPr lang="en-US" dirty="0">
                <a:latin typeface="Calibri" pitchFamily="-65" charset="0"/>
              </a:rPr>
              <a:t>Click Here</a:t>
            </a:r>
          </a:p>
        </p:txBody>
      </p:sp>
      <p:sp>
        <p:nvSpPr>
          <p:cNvPr id="5" name="Right Arrow 4"/>
          <p:cNvSpPr>
            <a:spLocks noChangeArrowheads="1"/>
          </p:cNvSpPr>
          <p:nvPr/>
        </p:nvSpPr>
        <p:spPr bwMode="auto">
          <a:xfrm flipH="1">
            <a:off x="2057400" y="4800600"/>
            <a:ext cx="2057400"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FFFFFF"/>
                </a:solidFill>
                <a:latin typeface="Calibri" pitchFamily="-65" charset="0"/>
              </a:rPr>
              <a:t>Click here</a:t>
            </a:r>
            <a:endParaRPr lang="en-US" dirty="0">
              <a:solidFill>
                <a:srgbClr val="FFFFFF"/>
              </a:solidFill>
              <a:latin typeface="Calibri" pitchFamily="-65" charset="0"/>
            </a:endParaRPr>
          </a:p>
        </p:txBody>
      </p:sp>
    </p:spTree>
    <p:extLst>
      <p:ext uri="{BB962C8B-B14F-4D97-AF65-F5344CB8AC3E}">
        <p14:creationId xmlns:p14="http://schemas.microsoft.com/office/powerpoint/2010/main" val="2687422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srcRect t="-21429" b="-21429"/>
          <a:stretch>
            <a:fillRect/>
          </a:stretch>
        </p:blipFill>
        <p:spPr/>
      </p:pic>
      <p:sp>
        <p:nvSpPr>
          <p:cNvPr id="5" name="Right Arrow 4"/>
          <p:cNvSpPr>
            <a:spLocks noChangeArrowheads="1"/>
          </p:cNvSpPr>
          <p:nvPr/>
        </p:nvSpPr>
        <p:spPr bwMode="auto">
          <a:xfrm>
            <a:off x="-19979" y="4495800"/>
            <a:ext cx="1447800"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FFFFFF"/>
                </a:solidFill>
                <a:latin typeface="Calibri" pitchFamily="-65" charset="0"/>
              </a:rPr>
              <a:t>Click here</a:t>
            </a:r>
            <a:endParaRPr lang="en-US" dirty="0">
              <a:solidFill>
                <a:srgbClr val="FFFFFF"/>
              </a:solidFill>
              <a:latin typeface="Calibri" pitchFamily="-65" charset="0"/>
            </a:endParaRPr>
          </a:p>
        </p:txBody>
      </p:sp>
    </p:spTree>
    <p:extLst>
      <p:ext uri="{BB962C8B-B14F-4D97-AF65-F5344CB8AC3E}">
        <p14:creationId xmlns:p14="http://schemas.microsoft.com/office/powerpoint/2010/main" val="34477532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LTELs</a:t>
            </a:r>
            <a:endParaRPr lang="en-US" dirty="0"/>
          </a:p>
        </p:txBody>
      </p:sp>
      <p:pic>
        <p:nvPicPr>
          <p:cNvPr id="4" name="Content Placeholder 3"/>
          <p:cNvPicPr>
            <a:picLocks noGrp="1" noChangeAspect="1"/>
          </p:cNvPicPr>
          <p:nvPr>
            <p:ph sz="quarter" idx="1"/>
          </p:nvPr>
        </p:nvPicPr>
        <p:blipFill>
          <a:blip r:embed="rId2"/>
          <a:srcRect t="11912" b="11912"/>
          <a:stretch>
            <a:fillRect/>
          </a:stretch>
        </p:blipFill>
        <p:spPr/>
      </p:pic>
      <p:sp>
        <p:nvSpPr>
          <p:cNvPr id="5" name="Right Arrow 4"/>
          <p:cNvSpPr>
            <a:spLocks noChangeArrowheads="1"/>
          </p:cNvSpPr>
          <p:nvPr/>
        </p:nvSpPr>
        <p:spPr bwMode="auto">
          <a:xfrm>
            <a:off x="3352800" y="5181600"/>
            <a:ext cx="1447800"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FFFFFF"/>
                </a:solidFill>
                <a:latin typeface="Calibri" pitchFamily="-65" charset="0"/>
              </a:rPr>
              <a:t>Click here</a:t>
            </a:r>
            <a:endParaRPr lang="en-US" dirty="0">
              <a:solidFill>
                <a:srgbClr val="FFFFFF"/>
              </a:solidFill>
              <a:latin typeface="Calibri" pitchFamily="-65" charset="0"/>
            </a:endParaRPr>
          </a:p>
        </p:txBody>
      </p:sp>
    </p:spTree>
    <p:extLst>
      <p:ext uri="{BB962C8B-B14F-4D97-AF65-F5344CB8AC3E}">
        <p14:creationId xmlns:p14="http://schemas.microsoft.com/office/powerpoint/2010/main" val="36668689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English Learner Early </a:t>
            </a:r>
            <a:r>
              <a:rPr lang="en-US" dirty="0" smtClean="0"/>
              <a:t>Warning</a:t>
            </a:r>
            <a:br>
              <a:rPr lang="en-US" dirty="0" smtClean="0"/>
            </a:br>
            <a:r>
              <a:rPr lang="en-US" dirty="0" smtClean="0"/>
              <a:t>Advanced Analysis</a:t>
            </a:r>
            <a:endParaRPr lang="en-US" dirty="0"/>
          </a:p>
        </p:txBody>
      </p:sp>
      <p:pic>
        <p:nvPicPr>
          <p:cNvPr id="9" name="Picture 8"/>
          <p:cNvPicPr>
            <a:picLocks noChangeAspect="1"/>
          </p:cNvPicPr>
          <p:nvPr/>
        </p:nvPicPr>
        <p:blipFill>
          <a:blip r:embed="rId2"/>
          <a:stretch>
            <a:fillRect/>
          </a:stretch>
        </p:blipFill>
        <p:spPr>
          <a:xfrm>
            <a:off x="0" y="2489200"/>
            <a:ext cx="9144000" cy="1869558"/>
          </a:xfrm>
          <a:prstGeom prst="rect">
            <a:avLst/>
          </a:prstGeom>
        </p:spPr>
      </p:pic>
    </p:spTree>
    <p:extLst>
      <p:ext uri="{BB962C8B-B14F-4D97-AF65-F5344CB8AC3E}">
        <p14:creationId xmlns:p14="http://schemas.microsoft.com/office/powerpoint/2010/main" val="8755623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My Integrated</a:t>
            </a:r>
            <a:br>
              <a:rPr lang="en-US" dirty="0" smtClean="0"/>
            </a:br>
            <a:r>
              <a:rPr lang="en-US" dirty="0" smtClean="0"/>
              <a:t>Student Information System (</a:t>
            </a:r>
            <a:r>
              <a:rPr lang="en-US" dirty="0" err="1" smtClean="0"/>
              <a:t>MiSiS</a:t>
            </a:r>
            <a:r>
              <a:rPr lang="en-US" dirty="0" smtClean="0"/>
              <a:t>)</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Language status, test results, program placement</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MiSiS</a:t>
            </a:r>
            <a:r>
              <a:rPr lang="en-US" dirty="0" smtClean="0"/>
              <a:t>: EL Rosters</a:t>
            </a:r>
            <a:endParaRPr lang="en-US" dirty="0"/>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26" r="16272" b="39087"/>
          <a:stretch/>
        </p:blipFill>
        <p:spPr bwMode="auto">
          <a:xfrm>
            <a:off x="381000" y="2286000"/>
            <a:ext cx="8534400" cy="32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a:spLocks noChangeArrowheads="1"/>
          </p:cNvSpPr>
          <p:nvPr/>
        </p:nvSpPr>
        <p:spPr bwMode="auto">
          <a:xfrm rot="1900458">
            <a:off x="6283761" y="1841941"/>
            <a:ext cx="1674158"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000000"/>
                </a:solidFill>
                <a:latin typeface="Calibri" pitchFamily="-65" charset="0"/>
              </a:rPr>
              <a:t>Reports</a:t>
            </a:r>
            <a:endParaRPr lang="en-US" dirty="0">
              <a:solidFill>
                <a:srgbClr val="000000"/>
              </a:solidFill>
              <a:latin typeface="Calibri" pitchFamily="-65" charset="0"/>
            </a:endParaRPr>
          </a:p>
        </p:txBody>
      </p:sp>
    </p:spTree>
    <p:extLst>
      <p:ext uri="{BB962C8B-B14F-4D97-AF65-F5344CB8AC3E}">
        <p14:creationId xmlns:p14="http://schemas.microsoft.com/office/powerpoint/2010/main" val="28189969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a:t>
            </a:r>
            <a:r>
              <a:rPr lang="en-US" dirty="0" smtClean="0"/>
              <a:t>English Learner </a:t>
            </a:r>
            <a:r>
              <a:rPr lang="en-US" dirty="0" smtClean="0"/>
              <a:t>Rosters</a:t>
            </a:r>
            <a:endParaRPr lang="en-US" dirty="0"/>
          </a:p>
        </p:txBody>
      </p:sp>
      <p:sp>
        <p:nvSpPr>
          <p:cNvPr id="5" name="Right Arrow 4"/>
          <p:cNvSpPr>
            <a:spLocks noChangeArrowheads="1"/>
          </p:cNvSpPr>
          <p:nvPr/>
        </p:nvSpPr>
        <p:spPr bwMode="auto">
          <a:xfrm>
            <a:off x="457200" y="2667000"/>
            <a:ext cx="3260834"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English Learner Rosters</a:t>
            </a:r>
            <a:endParaRPr lang="en-US" dirty="0" smtClean="0">
              <a:solidFill>
                <a:srgbClr val="000000"/>
              </a:solidFill>
              <a:latin typeface="Calibri" pitchFamily="-65" charset="0"/>
            </a:endParaRPr>
          </a:p>
        </p:txBody>
      </p:sp>
      <p:pic>
        <p:nvPicPr>
          <p:cNvPr id="3" name="Picture 2" descr="picture 2017-01-10 at 4.5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209800"/>
            <a:ext cx="3454400" cy="3911600"/>
          </a:xfrm>
          <a:prstGeom prst="rect">
            <a:avLst/>
          </a:prstGeom>
        </p:spPr>
      </p:pic>
    </p:spTree>
    <p:extLst>
      <p:ext uri="{BB962C8B-B14F-4D97-AF65-F5344CB8AC3E}">
        <p14:creationId xmlns:p14="http://schemas.microsoft.com/office/powerpoint/2010/main" val="17790579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MiSiS</a:t>
            </a:r>
            <a:r>
              <a:rPr lang="en-US" dirty="0" smtClean="0"/>
              <a:t>: EL Rosters</a:t>
            </a:r>
            <a:endParaRPr lang="en-US" dirty="0"/>
          </a:p>
        </p:txBody>
      </p:sp>
      <p:sp>
        <p:nvSpPr>
          <p:cNvPr id="6" name="Right Arrow 5"/>
          <p:cNvSpPr>
            <a:spLocks noChangeArrowheads="1"/>
          </p:cNvSpPr>
          <p:nvPr/>
        </p:nvSpPr>
        <p:spPr bwMode="auto">
          <a:xfrm rot="16200000">
            <a:off x="6114911" y="4553090"/>
            <a:ext cx="1752600" cy="2247621"/>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65" charset="0"/>
            </a:endParaRPr>
          </a:p>
        </p:txBody>
      </p:sp>
      <p:sp>
        <p:nvSpPr>
          <p:cNvPr id="4" name="TextBox 3"/>
          <p:cNvSpPr txBox="1"/>
          <p:nvPr/>
        </p:nvSpPr>
        <p:spPr>
          <a:xfrm>
            <a:off x="6324600" y="5334000"/>
            <a:ext cx="1600200" cy="369332"/>
          </a:xfrm>
          <a:prstGeom prst="rect">
            <a:avLst/>
          </a:prstGeom>
          <a:noFill/>
        </p:spPr>
        <p:txBody>
          <a:bodyPr wrap="square" rtlCol="0">
            <a:spAutoFit/>
          </a:bodyPr>
          <a:lstStyle/>
          <a:p>
            <a:r>
              <a:rPr lang="en-US" b="1" dirty="0" smtClean="0"/>
              <a:t>Select Roster</a:t>
            </a:r>
            <a:endParaRPr lang="en-US" b="1" dirty="0"/>
          </a:p>
        </p:txBody>
      </p:sp>
      <p:pic>
        <p:nvPicPr>
          <p:cNvPr id="3" name="Picture 2"/>
          <p:cNvPicPr>
            <a:picLocks noChangeAspect="1"/>
          </p:cNvPicPr>
          <p:nvPr/>
        </p:nvPicPr>
        <p:blipFill>
          <a:blip r:embed="rId2"/>
          <a:stretch>
            <a:fillRect/>
          </a:stretch>
        </p:blipFill>
        <p:spPr>
          <a:xfrm>
            <a:off x="4648200" y="3429000"/>
            <a:ext cx="4051300" cy="1282700"/>
          </a:xfrm>
          <a:prstGeom prst="rect">
            <a:avLst/>
          </a:prstGeom>
        </p:spPr>
      </p:pic>
      <p:pic>
        <p:nvPicPr>
          <p:cNvPr id="5" name="Picture 4"/>
          <p:cNvPicPr>
            <a:picLocks noChangeAspect="1"/>
          </p:cNvPicPr>
          <p:nvPr/>
        </p:nvPicPr>
        <p:blipFill>
          <a:blip r:embed="rId3"/>
          <a:stretch>
            <a:fillRect/>
          </a:stretch>
        </p:blipFill>
        <p:spPr>
          <a:xfrm>
            <a:off x="381000" y="1447800"/>
            <a:ext cx="3937000" cy="1371600"/>
          </a:xfrm>
          <a:prstGeom prst="rect">
            <a:avLst/>
          </a:prstGeom>
        </p:spPr>
      </p:pic>
      <p:pic>
        <p:nvPicPr>
          <p:cNvPr id="7" name="Picture 6"/>
          <p:cNvPicPr>
            <a:picLocks noChangeAspect="1"/>
          </p:cNvPicPr>
          <p:nvPr/>
        </p:nvPicPr>
        <p:blipFill>
          <a:blip r:embed="rId4"/>
          <a:stretch>
            <a:fillRect/>
          </a:stretch>
        </p:blipFill>
        <p:spPr>
          <a:xfrm>
            <a:off x="381000" y="3505200"/>
            <a:ext cx="3962400" cy="1473200"/>
          </a:xfrm>
          <a:prstGeom prst="rect">
            <a:avLst/>
          </a:prstGeom>
        </p:spPr>
      </p:pic>
      <p:pic>
        <p:nvPicPr>
          <p:cNvPr id="8" name="Picture 7"/>
          <p:cNvPicPr>
            <a:picLocks noChangeAspect="1"/>
          </p:cNvPicPr>
          <p:nvPr/>
        </p:nvPicPr>
        <p:blipFill>
          <a:blip r:embed="rId5"/>
          <a:stretch>
            <a:fillRect/>
          </a:stretch>
        </p:blipFill>
        <p:spPr>
          <a:xfrm>
            <a:off x="4572000" y="1447800"/>
            <a:ext cx="4169215" cy="1460500"/>
          </a:xfrm>
          <a:prstGeom prst="rect">
            <a:avLst/>
          </a:prstGeom>
        </p:spPr>
      </p:pic>
    </p:spTree>
    <p:extLst>
      <p:ext uri="{BB962C8B-B14F-4D97-AF65-F5344CB8AC3E}">
        <p14:creationId xmlns:p14="http://schemas.microsoft.com/office/powerpoint/2010/main" val="2374051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Reading</a:t>
            </a:r>
            <a:endParaRPr lang="en-US" dirty="0"/>
          </a:p>
        </p:txBody>
      </p:sp>
      <p:sp>
        <p:nvSpPr>
          <p:cNvPr id="3" name="Content Placeholder 2"/>
          <p:cNvSpPr>
            <a:spLocks noGrp="1"/>
          </p:cNvSpPr>
          <p:nvPr>
            <p:ph sz="quarter" idx="1"/>
          </p:nvPr>
        </p:nvSpPr>
        <p:spPr>
          <a:xfrm>
            <a:off x="914400" y="1447800"/>
            <a:ext cx="8001000" cy="4572000"/>
          </a:xfrm>
        </p:spPr>
        <p:txBody>
          <a:bodyPr>
            <a:normAutofit fontScale="92500"/>
          </a:bodyPr>
          <a:lstStyle/>
          <a:p>
            <a:r>
              <a:rPr lang="en-US" i="1" dirty="0" smtClean="0"/>
              <a:t>Meeting the Unique Needs of Long Term English Language Learners:  A Guide for Educators</a:t>
            </a:r>
            <a:r>
              <a:rPr lang="en-US" dirty="0"/>
              <a:t> </a:t>
            </a:r>
            <a:r>
              <a:rPr lang="en-US" dirty="0" smtClean="0"/>
              <a:t>--</a:t>
            </a:r>
            <a:r>
              <a:rPr lang="en-US" dirty="0" smtClean="0"/>
              <a:t>“Eight Characteristics of Effective Educators”</a:t>
            </a:r>
          </a:p>
          <a:p>
            <a:pPr marL="0" indent="0">
              <a:buNone/>
            </a:pPr>
            <a:endParaRPr lang="en-US" dirty="0" smtClean="0"/>
          </a:p>
          <a:p>
            <a:r>
              <a:rPr lang="en-US" dirty="0" smtClean="0"/>
              <a:t>Form quads and number off from 1 to 4 for modified jigsaw.</a:t>
            </a:r>
          </a:p>
          <a:p>
            <a:pPr lvl="1"/>
            <a:r>
              <a:rPr lang="en-US" dirty="0" smtClean="0"/>
              <a:t>Number 1s will read characteristics 1 and 2 (page 24 &amp; 25)</a:t>
            </a:r>
          </a:p>
          <a:p>
            <a:pPr lvl="1"/>
            <a:r>
              <a:rPr lang="en-US" dirty="0" smtClean="0"/>
              <a:t>Number 2s </a:t>
            </a:r>
            <a:r>
              <a:rPr lang="en-US" dirty="0"/>
              <a:t>will read characteristics </a:t>
            </a:r>
            <a:r>
              <a:rPr lang="en-US" dirty="0" smtClean="0"/>
              <a:t>3 </a:t>
            </a:r>
            <a:r>
              <a:rPr lang="en-US" dirty="0"/>
              <a:t>and </a:t>
            </a:r>
            <a:r>
              <a:rPr lang="en-US" dirty="0" smtClean="0"/>
              <a:t>4 </a:t>
            </a:r>
            <a:r>
              <a:rPr lang="en-US" dirty="0"/>
              <a:t>(page </a:t>
            </a:r>
            <a:r>
              <a:rPr lang="en-US" dirty="0" smtClean="0"/>
              <a:t>25 </a:t>
            </a:r>
            <a:r>
              <a:rPr lang="en-US" dirty="0"/>
              <a:t>&amp; </a:t>
            </a:r>
            <a:r>
              <a:rPr lang="en-US" dirty="0" smtClean="0"/>
              <a:t>26)</a:t>
            </a:r>
          </a:p>
          <a:p>
            <a:pPr lvl="1"/>
            <a:r>
              <a:rPr lang="en-US" dirty="0"/>
              <a:t>Number </a:t>
            </a:r>
            <a:r>
              <a:rPr lang="en-US" dirty="0" smtClean="0"/>
              <a:t>3s </a:t>
            </a:r>
            <a:r>
              <a:rPr lang="en-US" dirty="0"/>
              <a:t>will read characteristics 5</a:t>
            </a:r>
            <a:r>
              <a:rPr lang="en-US" dirty="0" smtClean="0"/>
              <a:t> </a:t>
            </a:r>
            <a:r>
              <a:rPr lang="en-US" dirty="0"/>
              <a:t>and </a:t>
            </a:r>
            <a:r>
              <a:rPr lang="en-US" dirty="0" smtClean="0"/>
              <a:t>6 </a:t>
            </a:r>
            <a:r>
              <a:rPr lang="en-US" dirty="0"/>
              <a:t>(page </a:t>
            </a:r>
            <a:r>
              <a:rPr lang="en-US" dirty="0" smtClean="0"/>
              <a:t>27 </a:t>
            </a:r>
            <a:r>
              <a:rPr lang="en-US" dirty="0"/>
              <a:t>&amp; </a:t>
            </a:r>
            <a:r>
              <a:rPr lang="en-US" dirty="0" smtClean="0"/>
              <a:t>28)</a:t>
            </a:r>
            <a:endParaRPr lang="en-US" dirty="0"/>
          </a:p>
          <a:p>
            <a:pPr lvl="1"/>
            <a:r>
              <a:rPr lang="en-US" dirty="0"/>
              <a:t>Number </a:t>
            </a:r>
            <a:r>
              <a:rPr lang="en-US" dirty="0" smtClean="0"/>
              <a:t>4s </a:t>
            </a:r>
            <a:r>
              <a:rPr lang="en-US" dirty="0"/>
              <a:t>will read characteristics </a:t>
            </a:r>
            <a:r>
              <a:rPr lang="en-US" dirty="0" smtClean="0"/>
              <a:t>7 </a:t>
            </a:r>
            <a:r>
              <a:rPr lang="en-US" dirty="0"/>
              <a:t>and </a:t>
            </a:r>
            <a:r>
              <a:rPr lang="en-US" dirty="0" smtClean="0"/>
              <a:t>8 </a:t>
            </a:r>
            <a:r>
              <a:rPr lang="en-US" dirty="0"/>
              <a:t>(page </a:t>
            </a:r>
            <a:r>
              <a:rPr lang="en-US" dirty="0" smtClean="0"/>
              <a:t>28 </a:t>
            </a:r>
            <a:r>
              <a:rPr lang="en-US" dirty="0"/>
              <a:t>&amp; </a:t>
            </a:r>
            <a:r>
              <a:rPr lang="en-US" dirty="0" smtClean="0"/>
              <a:t>29)</a:t>
            </a:r>
          </a:p>
          <a:p>
            <a:pPr marL="320040" lvl="1" indent="0">
              <a:buNone/>
            </a:pPr>
            <a:endParaRPr lang="en-US" dirty="0" smtClean="0"/>
          </a:p>
          <a:p>
            <a:r>
              <a:rPr lang="en-US" dirty="0" smtClean="0"/>
              <a:t>Be </a:t>
            </a:r>
            <a:r>
              <a:rPr lang="en-US" dirty="0" smtClean="0"/>
              <a:t>prepared to share </a:t>
            </a:r>
            <a:r>
              <a:rPr lang="en-US" dirty="0" smtClean="0"/>
              <a:t>out to your group of four and the larger group</a:t>
            </a:r>
            <a:endParaRPr lang="en-US" dirty="0" smtClean="0"/>
          </a:p>
        </p:txBody>
      </p:sp>
      <p:pic>
        <p:nvPicPr>
          <p:cNvPr id="6" name="Picture 5" descr="picture 2017-01-10 at 3.39.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3200400"/>
            <a:ext cx="1066800" cy="1609782"/>
          </a:xfrm>
          <a:prstGeom prst="rect">
            <a:avLst/>
          </a:prstGeom>
        </p:spPr>
      </p:pic>
    </p:spTree>
    <p:extLst>
      <p:ext uri="{BB962C8B-B14F-4D97-AF65-F5344CB8AC3E}">
        <p14:creationId xmlns:p14="http://schemas.microsoft.com/office/powerpoint/2010/main" val="164790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LTEL Monitoring Roster</a:t>
            </a:r>
            <a:endParaRPr lang="en-US" dirty="0"/>
          </a:p>
        </p:txBody>
      </p:sp>
      <p:pic>
        <p:nvPicPr>
          <p:cNvPr id="8" name="Picture 7"/>
          <p:cNvPicPr>
            <a:picLocks noChangeAspect="1"/>
          </p:cNvPicPr>
          <p:nvPr/>
        </p:nvPicPr>
        <p:blipFill>
          <a:blip r:embed="rId2"/>
          <a:stretch>
            <a:fillRect/>
          </a:stretch>
        </p:blipFill>
        <p:spPr>
          <a:xfrm>
            <a:off x="0" y="0"/>
            <a:ext cx="9144228" cy="6858000"/>
          </a:xfrm>
          <a:prstGeom prst="rect">
            <a:avLst/>
          </a:prstGeom>
        </p:spPr>
      </p:pic>
      <p:sp>
        <p:nvSpPr>
          <p:cNvPr id="9" name="Rectangle 32"/>
          <p:cNvSpPr>
            <a:spLocks noChangeArrowheads="1"/>
          </p:cNvSpPr>
          <p:nvPr/>
        </p:nvSpPr>
        <p:spPr bwMode="auto">
          <a:xfrm>
            <a:off x="3124200" y="990600"/>
            <a:ext cx="457200" cy="5867400"/>
          </a:xfrm>
          <a:prstGeom prst="rect">
            <a:avLst/>
          </a:prstGeom>
          <a:solidFill>
            <a:srgbClr val="FFFF00">
              <a:alpha val="20000"/>
            </a:srgbClr>
          </a:solidFill>
          <a:ln w="28575">
            <a:solidFill>
              <a:srgbClr val="FFFF00"/>
            </a:solidFill>
            <a:prstDash val="dash"/>
            <a:miter lim="800000"/>
            <a:headEnd/>
            <a:tailEnd/>
          </a:ln>
        </p:spPr>
        <p:txBody>
          <a:bodyPr wrap="none" anchor="ctr"/>
          <a:lstStyle/>
          <a:p>
            <a:pPr eaLnBrk="0" hangingPunct="0"/>
            <a:endParaRPr lang="en-US"/>
          </a:p>
        </p:txBody>
      </p:sp>
      <p:sp>
        <p:nvSpPr>
          <p:cNvPr id="10" name="Rectangle 32"/>
          <p:cNvSpPr>
            <a:spLocks noChangeArrowheads="1"/>
          </p:cNvSpPr>
          <p:nvPr/>
        </p:nvSpPr>
        <p:spPr bwMode="auto">
          <a:xfrm>
            <a:off x="3886200" y="990598"/>
            <a:ext cx="381000" cy="5867402"/>
          </a:xfrm>
          <a:prstGeom prst="rect">
            <a:avLst/>
          </a:prstGeom>
          <a:solidFill>
            <a:srgbClr val="33CCFF">
              <a:alpha val="20000"/>
            </a:srgbClr>
          </a:solidFill>
          <a:ln w="28575">
            <a:solidFill>
              <a:srgbClr val="00CCFF"/>
            </a:solidFill>
            <a:prstDash val="dash"/>
            <a:miter lim="800000"/>
            <a:headEnd/>
            <a:tailEnd/>
          </a:ln>
        </p:spPr>
        <p:txBody>
          <a:bodyPr wrap="none" anchor="ctr"/>
          <a:lstStyle/>
          <a:p>
            <a:pPr eaLnBrk="0" hangingPunct="0"/>
            <a:endParaRPr lang="en-US"/>
          </a:p>
        </p:txBody>
      </p:sp>
      <p:sp>
        <p:nvSpPr>
          <p:cNvPr id="11" name="Rectangle 35"/>
          <p:cNvSpPr>
            <a:spLocks noChangeArrowheads="1"/>
          </p:cNvSpPr>
          <p:nvPr/>
        </p:nvSpPr>
        <p:spPr bwMode="auto">
          <a:xfrm>
            <a:off x="4343400" y="990600"/>
            <a:ext cx="2133600" cy="5867400"/>
          </a:xfrm>
          <a:prstGeom prst="rect">
            <a:avLst/>
          </a:prstGeom>
          <a:solidFill>
            <a:srgbClr val="CC00CC">
              <a:alpha val="20000"/>
            </a:srgbClr>
          </a:solidFill>
          <a:ln w="28575">
            <a:solidFill>
              <a:srgbClr val="800080"/>
            </a:solidFill>
            <a:prstDash val="dash"/>
            <a:miter lim="800000"/>
            <a:headEnd/>
            <a:tailEnd/>
          </a:ln>
        </p:spPr>
        <p:txBody>
          <a:bodyPr wrap="none" anchor="ctr"/>
          <a:lstStyle/>
          <a:p>
            <a:pPr eaLnBrk="0" hangingPunct="0"/>
            <a:endParaRPr lang="en-US"/>
          </a:p>
        </p:txBody>
      </p:sp>
      <p:sp>
        <p:nvSpPr>
          <p:cNvPr id="12" name="Rectangle 32"/>
          <p:cNvSpPr>
            <a:spLocks noChangeArrowheads="1"/>
          </p:cNvSpPr>
          <p:nvPr/>
        </p:nvSpPr>
        <p:spPr bwMode="auto">
          <a:xfrm>
            <a:off x="6477000" y="990600"/>
            <a:ext cx="1219200" cy="5867400"/>
          </a:xfrm>
          <a:prstGeom prst="rect">
            <a:avLst/>
          </a:prstGeom>
          <a:solidFill>
            <a:srgbClr val="008000">
              <a:alpha val="20000"/>
            </a:srgbClr>
          </a:solidFill>
          <a:ln w="28575">
            <a:solidFill>
              <a:srgbClr val="008000"/>
            </a:solidFill>
            <a:prstDash val="dash"/>
            <a:miter lim="800000"/>
            <a:headEnd/>
            <a:tailEnd/>
          </a:ln>
        </p:spPr>
        <p:txBody>
          <a:bodyPr wrap="none" anchor="ctr"/>
          <a:lstStyle/>
          <a:p>
            <a:pPr eaLnBrk="0" hangingPunct="0"/>
            <a:endParaRPr lang="en-US"/>
          </a:p>
        </p:txBody>
      </p:sp>
      <p:sp>
        <p:nvSpPr>
          <p:cNvPr id="14" name="Rectangle 13"/>
          <p:cNvSpPr/>
          <p:nvPr/>
        </p:nvSpPr>
        <p:spPr>
          <a:xfrm>
            <a:off x="28508" y="457200"/>
            <a:ext cx="2257491"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32"/>
          <p:cNvSpPr>
            <a:spLocks noChangeArrowheads="1"/>
          </p:cNvSpPr>
          <p:nvPr/>
        </p:nvSpPr>
        <p:spPr bwMode="auto">
          <a:xfrm>
            <a:off x="7696200" y="914400"/>
            <a:ext cx="1447800" cy="5943600"/>
          </a:xfrm>
          <a:prstGeom prst="rect">
            <a:avLst/>
          </a:prstGeom>
          <a:solidFill>
            <a:schemeClr val="accent6">
              <a:lumMod val="60000"/>
              <a:lumOff val="40000"/>
              <a:alpha val="20000"/>
            </a:schemeClr>
          </a:solidFill>
          <a:ln w="28575">
            <a:solidFill>
              <a:schemeClr val="accent6">
                <a:lumMod val="75000"/>
              </a:schemeClr>
            </a:solidFill>
            <a:prstDash val="dash"/>
            <a:miter lim="800000"/>
            <a:headEnd/>
            <a:tailEnd/>
          </a:ln>
        </p:spPr>
        <p:txBody>
          <a:bodyPr wrap="none" anchor="ctr"/>
          <a:lstStyle/>
          <a:p>
            <a:pPr eaLnBrk="0" hangingPunct="0"/>
            <a:endParaRPr lang="en-US"/>
          </a:p>
        </p:txBody>
      </p:sp>
    </p:spTree>
    <p:extLst>
      <p:ext uri="{BB962C8B-B14F-4D97-AF65-F5344CB8AC3E}">
        <p14:creationId xmlns:p14="http://schemas.microsoft.com/office/powerpoint/2010/main" val="294507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dirty="0" smtClean="0"/>
              <a:t>LTEL Monitoring Roster-Secondary</a:t>
            </a:r>
            <a:endParaRPr lang="en-US" dirty="0"/>
          </a:p>
        </p:txBody>
      </p:sp>
      <p:pic>
        <p:nvPicPr>
          <p:cNvPr id="4" name="Content Placeholder 3" descr="picture 2017-01-11 at 2.11.21 PM.png"/>
          <p:cNvPicPr>
            <a:picLocks noGrp="1" noChangeAspect="1"/>
          </p:cNvPicPr>
          <p:nvPr>
            <p:ph sz="quarter" idx="1"/>
          </p:nvPr>
        </p:nvPicPr>
        <p:blipFill>
          <a:blip r:embed="rId2">
            <a:extLst>
              <a:ext uri="{28A0092B-C50C-407E-A947-70E740481C1C}">
                <a14:useLocalDpi xmlns:a14="http://schemas.microsoft.com/office/drawing/2010/main" val="0"/>
              </a:ext>
            </a:extLst>
          </a:blip>
          <a:srcRect l="-62980" r="-62980"/>
          <a:stretch>
            <a:fillRect/>
          </a:stretch>
        </p:blipFill>
        <p:spPr>
          <a:xfrm rot="5400000">
            <a:off x="-1002030" y="697230"/>
            <a:ext cx="11529060" cy="6781800"/>
          </a:xfrm>
        </p:spPr>
      </p:pic>
      <p:sp>
        <p:nvSpPr>
          <p:cNvPr id="5" name="Rectangle 36"/>
          <p:cNvSpPr>
            <a:spLocks noChangeArrowheads="1"/>
          </p:cNvSpPr>
          <p:nvPr/>
        </p:nvSpPr>
        <p:spPr bwMode="auto">
          <a:xfrm>
            <a:off x="1524000" y="5791200"/>
            <a:ext cx="6096000" cy="333702"/>
          </a:xfrm>
          <a:prstGeom prst="rect">
            <a:avLst/>
          </a:prstGeom>
          <a:solidFill>
            <a:srgbClr val="FF0000">
              <a:alpha val="20000"/>
            </a:srgbClr>
          </a:solidFill>
          <a:ln w="28575">
            <a:solidFill>
              <a:srgbClr val="FF0000"/>
            </a:solidFill>
            <a:prstDash val="dash"/>
            <a:miter lim="800000"/>
            <a:headEnd/>
            <a:tailEnd/>
          </a:ln>
        </p:spPr>
        <p:txBody>
          <a:bodyPr wrap="none" anchor="ctr"/>
          <a:lstStyle/>
          <a:p>
            <a:pPr eaLnBrk="0" hangingPunct="0"/>
            <a:endParaRPr lang="en-US" dirty="0"/>
          </a:p>
        </p:txBody>
      </p:sp>
    </p:spTree>
    <p:extLst>
      <p:ext uri="{BB962C8B-B14F-4D97-AF65-F5344CB8AC3E}">
        <p14:creationId xmlns:p14="http://schemas.microsoft.com/office/powerpoint/2010/main" val="1523324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normAutofit/>
          </a:bodyPr>
          <a:lstStyle/>
          <a:p>
            <a:r>
              <a:rPr lang="en-US" dirty="0" smtClean="0"/>
              <a:t>LTEL Monitoring Roster-Elementary</a:t>
            </a:r>
            <a:endParaRPr lang="en-US" dirty="0"/>
          </a:p>
        </p:txBody>
      </p:sp>
      <p:pic>
        <p:nvPicPr>
          <p:cNvPr id="5" name="Content Placeholder 4" descr="picture 2017-01-11 at 2.11.35 PM.png"/>
          <p:cNvPicPr>
            <a:picLocks noGrp="1" noChangeAspect="1"/>
          </p:cNvPicPr>
          <p:nvPr>
            <p:ph sz="quarter" idx="1"/>
          </p:nvPr>
        </p:nvPicPr>
        <p:blipFill>
          <a:blip r:embed="rId2">
            <a:extLst>
              <a:ext uri="{28A0092B-C50C-407E-A947-70E740481C1C}">
                <a14:useLocalDpi xmlns:a14="http://schemas.microsoft.com/office/drawing/2010/main" val="0"/>
              </a:ext>
            </a:extLst>
          </a:blip>
          <a:srcRect l="-64407" r="-64407"/>
          <a:stretch>
            <a:fillRect/>
          </a:stretch>
        </p:blipFill>
        <p:spPr>
          <a:xfrm rot="5400000">
            <a:off x="-1699260" y="99060"/>
            <a:ext cx="12694920" cy="8534400"/>
          </a:xfrm>
        </p:spPr>
      </p:pic>
    </p:spTree>
    <p:extLst>
      <p:ext uri="{BB962C8B-B14F-4D97-AF65-F5344CB8AC3E}">
        <p14:creationId xmlns:p14="http://schemas.microsoft.com/office/powerpoint/2010/main" val="1031376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Practice</a:t>
            </a:r>
            <a:endParaRPr lang="en-US" dirty="0"/>
          </a:p>
        </p:txBody>
      </p:sp>
      <p:sp>
        <p:nvSpPr>
          <p:cNvPr id="3" name="Content Placeholder 2"/>
          <p:cNvSpPr>
            <a:spLocks noGrp="1"/>
          </p:cNvSpPr>
          <p:nvPr>
            <p:ph sz="quarter" idx="1"/>
          </p:nvPr>
        </p:nvSpPr>
        <p:spPr>
          <a:xfrm>
            <a:off x="457200" y="1676400"/>
            <a:ext cx="4038600" cy="4572000"/>
          </a:xfrm>
        </p:spPr>
        <p:txBody>
          <a:bodyPr/>
          <a:lstStyle/>
          <a:p>
            <a:r>
              <a:rPr lang="en-US" dirty="0" smtClean="0"/>
              <a:t>Look at your sample LTEL Monitoring Roster</a:t>
            </a:r>
          </a:p>
          <a:p>
            <a:r>
              <a:rPr lang="en-US" dirty="0" smtClean="0"/>
              <a:t>Which students would you highlight?  Why?</a:t>
            </a:r>
          </a:p>
          <a:p>
            <a:r>
              <a:rPr lang="en-US" dirty="0" smtClean="0"/>
              <a:t>Discuss with an elbow partner.</a:t>
            </a:r>
            <a:endParaRPr lang="en-US" dirty="0"/>
          </a:p>
        </p:txBody>
      </p:sp>
      <p:sp>
        <p:nvSpPr>
          <p:cNvPr id="6" name="TextBox 5"/>
          <p:cNvSpPr txBox="1"/>
          <p:nvPr/>
        </p:nvSpPr>
        <p:spPr>
          <a:xfrm>
            <a:off x="4572000" y="4876800"/>
            <a:ext cx="4225360" cy="369332"/>
          </a:xfrm>
          <a:prstGeom prst="rect">
            <a:avLst/>
          </a:prstGeom>
          <a:solidFill>
            <a:srgbClr val="FFFF00"/>
          </a:solidFill>
        </p:spPr>
        <p:txBody>
          <a:bodyPr wrap="none" rtlCol="0">
            <a:spAutoFit/>
          </a:bodyPr>
          <a:lstStyle/>
          <a:p>
            <a:r>
              <a:rPr lang="en-US" dirty="0" smtClean="0"/>
              <a:t>Handout: Back to Back (Elementary/Secondary)</a:t>
            </a:r>
            <a:endParaRPr lang="en-US" dirty="0"/>
          </a:p>
        </p:txBody>
      </p:sp>
      <p:pic>
        <p:nvPicPr>
          <p:cNvPr id="7" name="Picture 6"/>
          <p:cNvPicPr>
            <a:picLocks noChangeAspect="1"/>
          </p:cNvPicPr>
          <p:nvPr/>
        </p:nvPicPr>
        <p:blipFill>
          <a:blip r:embed="rId2"/>
          <a:stretch>
            <a:fillRect/>
          </a:stretch>
        </p:blipFill>
        <p:spPr>
          <a:xfrm>
            <a:off x="4800600" y="1752600"/>
            <a:ext cx="3886200" cy="2914577"/>
          </a:xfrm>
          <a:prstGeom prst="rect">
            <a:avLst/>
          </a:prstGeom>
        </p:spPr>
      </p:pic>
      <p:sp>
        <p:nvSpPr>
          <p:cNvPr id="8" name="Rectangle 7"/>
          <p:cNvSpPr/>
          <p:nvPr/>
        </p:nvSpPr>
        <p:spPr>
          <a:xfrm>
            <a:off x="4800600" y="1905000"/>
            <a:ext cx="10668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0126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Accessing ELD Progress </a:t>
            </a:r>
            <a:r>
              <a:rPr lang="en-US" dirty="0" smtClean="0"/>
              <a:t>Profile </a:t>
            </a:r>
            <a:r>
              <a:rPr lang="en-US" dirty="0" smtClean="0"/>
              <a:t>        in </a:t>
            </a:r>
            <a:r>
              <a:rPr lang="en-US" dirty="0" err="1" smtClean="0"/>
              <a:t>MiSiS</a:t>
            </a:r>
            <a:endParaRPr lang="en-US" dirty="0"/>
          </a:p>
        </p:txBody>
      </p:sp>
    </p:spTree>
    <p:extLst>
      <p:ext uri="{BB962C8B-B14F-4D97-AF65-F5344CB8AC3E}">
        <p14:creationId xmlns:p14="http://schemas.microsoft.com/office/powerpoint/2010/main" val="32124275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MiSiS</a:t>
            </a:r>
            <a:r>
              <a:rPr lang="en-US" dirty="0" smtClean="0"/>
              <a:t>: </a:t>
            </a:r>
            <a:r>
              <a:rPr lang="en-US" dirty="0"/>
              <a:t>Accessing </a:t>
            </a:r>
            <a:r>
              <a:rPr lang="en-US" dirty="0" smtClean="0"/>
              <a:t>EL </a:t>
            </a:r>
            <a:r>
              <a:rPr lang="en-US" dirty="0"/>
              <a:t>Progress Profile</a:t>
            </a:r>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826" r="16272" b="39087"/>
          <a:stretch/>
        </p:blipFill>
        <p:spPr bwMode="auto">
          <a:xfrm>
            <a:off x="381000" y="2286000"/>
            <a:ext cx="8534400" cy="32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a:spLocks noChangeArrowheads="1"/>
          </p:cNvSpPr>
          <p:nvPr/>
        </p:nvSpPr>
        <p:spPr bwMode="auto">
          <a:xfrm rot="1900458">
            <a:off x="6283761" y="1841941"/>
            <a:ext cx="1674158" cy="609600"/>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r>
              <a:rPr lang="en-US" dirty="0" smtClean="0">
                <a:solidFill>
                  <a:srgbClr val="000000"/>
                </a:solidFill>
                <a:latin typeface="Calibri" pitchFamily="-65" charset="0"/>
              </a:rPr>
              <a:t>Reports</a:t>
            </a:r>
            <a:endParaRPr lang="en-US" dirty="0">
              <a:solidFill>
                <a:srgbClr val="000000"/>
              </a:solidFill>
              <a:latin typeface="Calibri" pitchFamily="-65" charset="0"/>
            </a:endParaRPr>
          </a:p>
        </p:txBody>
      </p:sp>
    </p:spTree>
    <p:extLst>
      <p:ext uri="{BB962C8B-B14F-4D97-AF65-F5344CB8AC3E}">
        <p14:creationId xmlns:p14="http://schemas.microsoft.com/office/powerpoint/2010/main" val="1568057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a:t>
            </a:r>
            <a:r>
              <a:rPr lang="en-US" dirty="0" smtClean="0"/>
              <a:t>EL Progress Profile</a:t>
            </a:r>
            <a:endParaRPr lang="en-US" dirty="0"/>
          </a:p>
        </p:txBody>
      </p:sp>
      <p:sp>
        <p:nvSpPr>
          <p:cNvPr id="5" name="Right Arrow 4"/>
          <p:cNvSpPr>
            <a:spLocks noChangeArrowheads="1"/>
          </p:cNvSpPr>
          <p:nvPr/>
        </p:nvSpPr>
        <p:spPr bwMode="auto">
          <a:xfrm>
            <a:off x="685800" y="2438400"/>
            <a:ext cx="2971800"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EL Progress Profile</a:t>
            </a:r>
            <a:endParaRPr lang="en-US" dirty="0">
              <a:solidFill>
                <a:srgbClr val="000000"/>
              </a:solidFill>
              <a:latin typeface="Calibri" pitchFamily="-65" charset="0"/>
            </a:endParaRPr>
          </a:p>
        </p:txBody>
      </p:sp>
      <p:pic>
        <p:nvPicPr>
          <p:cNvPr id="3" name="Picture 2" descr="picture 2017-01-10 at 4.5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209800"/>
            <a:ext cx="3454400" cy="3911600"/>
          </a:xfrm>
          <a:prstGeom prst="rect">
            <a:avLst/>
          </a:prstGeom>
        </p:spPr>
      </p:pic>
    </p:spTree>
    <p:extLst>
      <p:ext uri="{BB962C8B-B14F-4D97-AF65-F5344CB8AC3E}">
        <p14:creationId xmlns:p14="http://schemas.microsoft.com/office/powerpoint/2010/main" val="339891427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t>
            </a:r>
            <a:r>
              <a:rPr lang="en-US" dirty="0" smtClean="0"/>
              <a:t>EL </a:t>
            </a:r>
            <a:r>
              <a:rPr lang="en-US" dirty="0"/>
              <a:t>Progress Profile</a:t>
            </a:r>
          </a:p>
        </p:txBody>
      </p:sp>
      <p:pic>
        <p:nvPicPr>
          <p:cNvPr id="4" name="Picture 3" descr="picture 2015-11-09 at 9.1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0"/>
            <a:ext cx="9144000" cy="2516195"/>
          </a:xfrm>
          <a:prstGeom prst="rect">
            <a:avLst/>
          </a:prstGeom>
        </p:spPr>
      </p:pic>
      <p:sp>
        <p:nvSpPr>
          <p:cNvPr id="6" name="Right Arrow 5"/>
          <p:cNvSpPr>
            <a:spLocks noChangeArrowheads="1"/>
          </p:cNvSpPr>
          <p:nvPr/>
        </p:nvSpPr>
        <p:spPr bwMode="auto">
          <a:xfrm rot="16200000">
            <a:off x="4172091" y="4400688"/>
            <a:ext cx="1752600" cy="2552423"/>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65" charset="0"/>
            </a:endParaRPr>
          </a:p>
        </p:txBody>
      </p:sp>
      <p:sp>
        <p:nvSpPr>
          <p:cNvPr id="7" name="TextBox 6"/>
          <p:cNvSpPr txBox="1"/>
          <p:nvPr/>
        </p:nvSpPr>
        <p:spPr>
          <a:xfrm>
            <a:off x="4495800" y="5257800"/>
            <a:ext cx="1371600" cy="1200329"/>
          </a:xfrm>
          <a:prstGeom prst="rect">
            <a:avLst/>
          </a:prstGeom>
          <a:noFill/>
        </p:spPr>
        <p:txBody>
          <a:bodyPr wrap="square" rtlCol="0">
            <a:spAutoFit/>
          </a:bodyPr>
          <a:lstStyle/>
          <a:p>
            <a:r>
              <a:rPr lang="en-US" b="1" dirty="0" smtClean="0"/>
              <a:t>Select </a:t>
            </a:r>
            <a:r>
              <a:rPr lang="en-US" b="1" dirty="0"/>
              <a:t>p</a:t>
            </a:r>
            <a:r>
              <a:rPr lang="en-US" b="1" dirty="0" smtClean="0"/>
              <a:t>arameters</a:t>
            </a:r>
          </a:p>
          <a:p>
            <a:r>
              <a:rPr lang="en-US" b="1" dirty="0" smtClean="0"/>
              <a:t>&amp; </a:t>
            </a:r>
            <a:r>
              <a:rPr lang="en-US" b="1" dirty="0"/>
              <a:t>c</a:t>
            </a:r>
            <a:r>
              <a:rPr lang="en-US" b="1" dirty="0" smtClean="0"/>
              <a:t>lick </a:t>
            </a:r>
            <a:r>
              <a:rPr lang="en-US" b="1" dirty="0"/>
              <a:t>v</a:t>
            </a:r>
            <a:r>
              <a:rPr lang="en-US" b="1" dirty="0" smtClean="0"/>
              <a:t>iew</a:t>
            </a:r>
            <a:endParaRPr lang="en-US" b="1" dirty="0"/>
          </a:p>
        </p:txBody>
      </p:sp>
    </p:spTree>
    <p:extLst>
      <p:ext uri="{BB962C8B-B14F-4D97-AF65-F5344CB8AC3E}">
        <p14:creationId xmlns:p14="http://schemas.microsoft.com/office/powerpoint/2010/main" val="34122228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44714"/>
          </a:xfrm>
        </p:spPr>
        <p:txBody>
          <a:bodyPr/>
          <a:lstStyle/>
          <a:p>
            <a:r>
              <a:rPr lang="en-US" dirty="0" smtClean="0"/>
              <a:t>EL </a:t>
            </a:r>
            <a:r>
              <a:rPr lang="en-US" dirty="0" smtClean="0"/>
              <a:t>Progress Profile</a:t>
            </a:r>
            <a:endParaRPr lang="en-US" dirty="0"/>
          </a:p>
        </p:txBody>
      </p:sp>
      <p:pic>
        <p:nvPicPr>
          <p:cNvPr id="4" name="Picture 3" descr="picture 2015-11-09 at 9.18.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7772400" cy="4800600"/>
          </a:xfrm>
          <a:prstGeom prst="rect">
            <a:avLst/>
          </a:prstGeom>
          <a:ln>
            <a:solidFill>
              <a:srgbClr val="000000"/>
            </a:solidFill>
          </a:ln>
        </p:spPr>
      </p:pic>
    </p:spTree>
    <p:extLst>
      <p:ext uri="{BB962C8B-B14F-4D97-AF65-F5344CB8AC3E}">
        <p14:creationId xmlns:p14="http://schemas.microsoft.com/office/powerpoint/2010/main" val="9416101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a:t>Accessing </a:t>
            </a:r>
            <a:r>
              <a:rPr lang="en-US" dirty="0" smtClean="0"/>
              <a:t>LTEL Student Goal Sheet</a:t>
            </a:r>
            <a:br>
              <a:rPr lang="en-US" dirty="0" smtClean="0"/>
            </a:br>
            <a:r>
              <a:rPr lang="en-US" dirty="0" smtClean="0"/>
              <a:t>in </a:t>
            </a:r>
            <a:r>
              <a:rPr lang="en-US" dirty="0" err="1" smtClean="0"/>
              <a:t>MiSiS</a:t>
            </a:r>
            <a:endParaRPr lang="en-US" dirty="0"/>
          </a:p>
        </p:txBody>
      </p:sp>
    </p:spTree>
    <p:extLst>
      <p:ext uri="{BB962C8B-B14F-4D97-AF65-F5344CB8AC3E}">
        <p14:creationId xmlns:p14="http://schemas.microsoft.com/office/powerpoint/2010/main" val="1616980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772400" cy="1143000"/>
          </a:xfrm>
        </p:spPr>
        <p:txBody>
          <a:bodyPr/>
          <a:lstStyle/>
          <a:p>
            <a:r>
              <a:rPr lang="en-US" dirty="0" smtClean="0"/>
              <a:t>Numbered Heads Together</a:t>
            </a:r>
            <a:endParaRPr lang="en-US" dirty="0"/>
          </a:p>
        </p:txBody>
      </p:sp>
      <p:pic>
        <p:nvPicPr>
          <p:cNvPr id="4" name="Content Placeholder 3" descr="picture 2017-01-11 at 1.45.34 PM.png"/>
          <p:cNvPicPr>
            <a:picLocks noGrp="1" noChangeAspect="1"/>
          </p:cNvPicPr>
          <p:nvPr>
            <p:ph sz="quarter" idx="1"/>
          </p:nvPr>
        </p:nvPicPr>
        <p:blipFill>
          <a:blip r:embed="rId2">
            <a:extLst>
              <a:ext uri="{28A0092B-C50C-407E-A947-70E740481C1C}">
                <a14:useLocalDpi xmlns:a14="http://schemas.microsoft.com/office/drawing/2010/main" val="0"/>
              </a:ext>
            </a:extLst>
          </a:blip>
          <a:srcRect l="-43095" r="-43095"/>
          <a:stretch>
            <a:fillRect/>
          </a:stretch>
        </p:blipFill>
        <p:spPr>
          <a:xfrm>
            <a:off x="4648200" y="3657600"/>
            <a:ext cx="4724400" cy="2779059"/>
          </a:xfrm>
        </p:spPr>
      </p:pic>
      <p:pic>
        <p:nvPicPr>
          <p:cNvPr id="5" name="Picture 4" descr="picture 2017-01-11 at 1.4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994776" cy="3873500"/>
          </a:xfrm>
          <a:prstGeom prst="rect">
            <a:avLst/>
          </a:prstGeom>
        </p:spPr>
      </p:pic>
    </p:spTree>
    <p:extLst>
      <p:ext uri="{BB962C8B-B14F-4D97-AF65-F5344CB8AC3E}">
        <p14:creationId xmlns:p14="http://schemas.microsoft.com/office/powerpoint/2010/main" val="11898591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err="1" smtClean="0"/>
              <a:t>MiSiS</a:t>
            </a:r>
            <a:r>
              <a:rPr lang="en-US" dirty="0" smtClean="0"/>
              <a:t>: </a:t>
            </a:r>
            <a:r>
              <a:rPr lang="en-US" dirty="0" smtClean="0"/>
              <a:t>LTEL Student Goal Sheet</a:t>
            </a:r>
            <a:endParaRPr lang="en-US" dirty="0"/>
          </a:p>
        </p:txBody>
      </p:sp>
      <p:sp>
        <p:nvSpPr>
          <p:cNvPr id="5" name="Right Arrow 4"/>
          <p:cNvSpPr>
            <a:spLocks noChangeArrowheads="1"/>
          </p:cNvSpPr>
          <p:nvPr/>
        </p:nvSpPr>
        <p:spPr bwMode="auto">
          <a:xfrm>
            <a:off x="381000" y="3352800"/>
            <a:ext cx="3200400" cy="1510862"/>
          </a:xfrm>
          <a:prstGeom prst="rightArrow">
            <a:avLst>
              <a:gd name="adj1" fmla="val 50000"/>
              <a:gd name="adj2" fmla="val 49996"/>
            </a:avLst>
          </a:prstGeom>
          <a:solidFill>
            <a:srgbClr val="FF0000"/>
          </a:solidFill>
          <a:ln w="9525">
            <a:solidFill>
              <a:srgbClr val="4A7EBB"/>
            </a:solidFill>
            <a:miter lim="800000"/>
            <a:headEnd/>
            <a:tailEnd/>
          </a:ln>
          <a:effectLst>
            <a:outerShdw dist="23000" dir="5400000" rotWithShape="0">
              <a:srgbClr val="808080">
                <a:alpha val="34999"/>
              </a:srgbClr>
            </a:outerShdw>
          </a:effectLst>
        </p:spPr>
        <p:txBody>
          <a:bodyPr anchor="ctr"/>
          <a:lstStyle/>
          <a:p>
            <a:r>
              <a:rPr lang="en-US" dirty="0" smtClean="0">
                <a:solidFill>
                  <a:srgbClr val="000000"/>
                </a:solidFill>
                <a:latin typeface="Calibri" pitchFamily="-65" charset="0"/>
              </a:rPr>
              <a:t> English Learner:</a:t>
            </a:r>
          </a:p>
          <a:p>
            <a:pPr marL="285750" indent="-285750">
              <a:buFont typeface="Arial" pitchFamily="34" charset="0"/>
              <a:buChar char="•"/>
            </a:pPr>
            <a:r>
              <a:rPr lang="en-US" dirty="0" smtClean="0">
                <a:solidFill>
                  <a:srgbClr val="000000"/>
                </a:solidFill>
                <a:latin typeface="Calibri" pitchFamily="-65" charset="0"/>
              </a:rPr>
              <a:t>LTEL Student Goal Sheet</a:t>
            </a:r>
            <a:endParaRPr lang="en-US" dirty="0">
              <a:solidFill>
                <a:srgbClr val="000000"/>
              </a:solidFill>
              <a:latin typeface="Calibri" pitchFamily="-65" charset="0"/>
            </a:endParaRPr>
          </a:p>
        </p:txBody>
      </p:sp>
      <p:pic>
        <p:nvPicPr>
          <p:cNvPr id="3" name="Picture 2" descr="picture 2017-01-10 at 4.57.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209800"/>
            <a:ext cx="3454400" cy="3911600"/>
          </a:xfrm>
          <a:prstGeom prst="rect">
            <a:avLst/>
          </a:prstGeom>
        </p:spPr>
      </p:pic>
    </p:spTree>
    <p:extLst>
      <p:ext uri="{BB962C8B-B14F-4D97-AF65-F5344CB8AC3E}">
        <p14:creationId xmlns:p14="http://schemas.microsoft.com/office/powerpoint/2010/main" val="18021599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792162"/>
          </a:xfrm>
        </p:spPr>
        <p:txBody>
          <a:bodyPr>
            <a:normAutofit fontScale="90000"/>
          </a:bodyPr>
          <a:lstStyle/>
          <a:p>
            <a:r>
              <a:rPr lang="en-US" sz="2800" b="1" dirty="0" smtClean="0"/>
              <a:t>LTEL </a:t>
            </a:r>
            <a:r>
              <a:rPr lang="en-US" sz="2800" b="1" dirty="0" smtClean="0"/>
              <a:t>Student Goal Sheet</a:t>
            </a:r>
            <a:r>
              <a:rPr lang="en-US" sz="2800" b="1" dirty="0"/>
              <a:t> </a:t>
            </a:r>
            <a:r>
              <a:rPr lang="en-US" sz="2800" b="1" dirty="0" smtClean="0"/>
              <a:t/>
            </a:r>
            <a:br>
              <a:rPr lang="en-US" sz="2800" b="1" dirty="0" smtClean="0"/>
            </a:br>
            <a:r>
              <a:rPr lang="en-US" sz="2800" b="1" dirty="0" smtClean="0"/>
              <a:t>Elementary (6</a:t>
            </a:r>
            <a:r>
              <a:rPr lang="en-US" sz="2800" b="1" baseline="30000" dirty="0" smtClean="0"/>
              <a:t>th</a:t>
            </a:r>
            <a:r>
              <a:rPr lang="en-US" sz="2800" b="1" dirty="0" smtClean="0"/>
              <a:t> Grade) and Secondary (6</a:t>
            </a:r>
            <a:r>
              <a:rPr lang="en-US" sz="2800" b="1" baseline="30000" dirty="0" smtClean="0"/>
              <a:t>th</a:t>
            </a:r>
            <a:r>
              <a:rPr lang="en-US" sz="2800" b="1" dirty="0" smtClean="0"/>
              <a:t>-12</a:t>
            </a:r>
            <a:r>
              <a:rPr lang="en-US" sz="2800" b="1" baseline="30000" dirty="0" smtClean="0"/>
              <a:t>th</a:t>
            </a:r>
            <a:r>
              <a:rPr lang="en-US" sz="2800" b="1" dirty="0" smtClean="0"/>
              <a:t> Grade)</a:t>
            </a:r>
            <a:endParaRPr lang="en-US" sz="2800" b="1" dirty="0"/>
          </a:p>
        </p:txBody>
      </p:sp>
      <p:sp>
        <p:nvSpPr>
          <p:cNvPr id="5" name="Rectangle 4"/>
          <p:cNvSpPr/>
          <p:nvPr/>
        </p:nvSpPr>
        <p:spPr>
          <a:xfrm>
            <a:off x="46482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icture 2017-01-11 at 2.0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1"/>
            <a:ext cx="3254239" cy="4267200"/>
          </a:xfrm>
          <a:prstGeom prst="rect">
            <a:avLst/>
          </a:prstGeom>
        </p:spPr>
      </p:pic>
      <p:pic>
        <p:nvPicPr>
          <p:cNvPr id="7" name="Picture 6" descr="picture 2017-01-11 at 2.02.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676400"/>
            <a:ext cx="3545087" cy="4597400"/>
          </a:xfrm>
          <a:prstGeom prst="rect">
            <a:avLst/>
          </a:prstGeom>
        </p:spPr>
      </p:pic>
      <p:sp>
        <p:nvSpPr>
          <p:cNvPr id="8" name="Rectangle 7"/>
          <p:cNvSpPr/>
          <p:nvPr/>
        </p:nvSpPr>
        <p:spPr>
          <a:xfrm>
            <a:off x="6096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68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LTEL and P-LTEL</a:t>
            </a:r>
            <a:br>
              <a:rPr lang="en-US" dirty="0" smtClean="0"/>
            </a:br>
            <a:r>
              <a:rPr lang="en-US" dirty="0" smtClean="0"/>
              <a:t> </a:t>
            </a:r>
            <a:r>
              <a:rPr lang="en-US" dirty="0" smtClean="0"/>
              <a:t>Student-Parent Conference</a:t>
            </a:r>
            <a:endParaRPr lang="en-US" dirty="0"/>
          </a:p>
        </p:txBody>
      </p:sp>
      <p:pic>
        <p:nvPicPr>
          <p:cNvPr id="6" name="Picture 2" descr="http://4.bp.blogspot.com/_DYjNfYqZCps/TCk5a4SBEgI/AAAAAAAAAEo/Uj87FGGce6I/s1600/Conference.gif"/>
          <p:cNvPicPr>
            <a:picLocks noChangeAspect="1" noChangeArrowheads="1"/>
          </p:cNvPicPr>
          <p:nvPr/>
        </p:nvPicPr>
        <p:blipFill>
          <a:blip r:embed="rId2" cstate="print"/>
          <a:srcRect/>
          <a:stretch>
            <a:fillRect/>
          </a:stretch>
        </p:blipFill>
        <p:spPr bwMode="auto">
          <a:xfrm>
            <a:off x="3048000" y="3002507"/>
            <a:ext cx="2850417" cy="2712493"/>
          </a:xfrm>
          <a:prstGeom prst="rect">
            <a:avLst/>
          </a:prstGeom>
          <a:noFill/>
        </p:spPr>
      </p:pic>
    </p:spTree>
    <p:extLst>
      <p:ext uri="{BB962C8B-B14F-4D97-AF65-F5344CB8AC3E}">
        <p14:creationId xmlns:p14="http://schemas.microsoft.com/office/powerpoint/2010/main" val="15557100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Preparing for the parent/student conference</a:t>
            </a:r>
            <a:endParaRPr lang="en-US" dirty="0"/>
          </a:p>
        </p:txBody>
      </p:sp>
      <p:sp>
        <p:nvSpPr>
          <p:cNvPr id="8" name="Content Placeholder 7"/>
          <p:cNvSpPr>
            <a:spLocks noGrp="1"/>
          </p:cNvSpPr>
          <p:nvPr>
            <p:ph sz="quarter" idx="1"/>
          </p:nvPr>
        </p:nvSpPr>
        <p:spPr>
          <a:xfrm>
            <a:off x="914400" y="1676400"/>
            <a:ext cx="8001000" cy="4343400"/>
          </a:xfrm>
        </p:spPr>
        <p:txBody>
          <a:bodyPr/>
          <a:lstStyle/>
          <a:p>
            <a:r>
              <a:rPr lang="en-US" dirty="0" smtClean="0"/>
              <a:t>Meet with </a:t>
            </a:r>
            <a:r>
              <a:rPr lang="en-US" dirty="0" smtClean="0"/>
              <a:t>LTEL students </a:t>
            </a:r>
            <a:r>
              <a:rPr lang="en-US" dirty="0" smtClean="0"/>
              <a:t>and parents </a:t>
            </a:r>
            <a:r>
              <a:rPr lang="en-US" b="1" dirty="0" smtClean="0"/>
              <a:t>twice a </a:t>
            </a:r>
            <a:r>
              <a:rPr lang="en-US" b="1" dirty="0" smtClean="0"/>
              <a:t>year </a:t>
            </a:r>
            <a:r>
              <a:rPr lang="en-US" dirty="0" smtClean="0"/>
              <a:t>(6</a:t>
            </a:r>
            <a:r>
              <a:rPr lang="en-US" baseline="30000" dirty="0" smtClean="0"/>
              <a:t>th</a:t>
            </a:r>
            <a:r>
              <a:rPr lang="en-US" dirty="0" smtClean="0"/>
              <a:t>-12</a:t>
            </a:r>
            <a:r>
              <a:rPr lang="en-US" baseline="30000" dirty="0" smtClean="0"/>
              <a:t>th</a:t>
            </a:r>
            <a:r>
              <a:rPr lang="en-US" dirty="0" smtClean="0"/>
              <a:t>) or P-LTEL students and parents </a:t>
            </a:r>
            <a:r>
              <a:rPr lang="en-US" b="1" dirty="0" smtClean="0"/>
              <a:t>once a year </a:t>
            </a:r>
            <a:r>
              <a:rPr lang="en-US" dirty="0" smtClean="0"/>
              <a:t>(4</a:t>
            </a:r>
            <a:r>
              <a:rPr lang="en-US" baseline="30000" dirty="0" smtClean="0"/>
              <a:t>th</a:t>
            </a:r>
            <a:r>
              <a:rPr lang="en-US" dirty="0" smtClean="0"/>
              <a:t> – 5</a:t>
            </a:r>
            <a:r>
              <a:rPr lang="en-US" baseline="30000" dirty="0" smtClean="0"/>
              <a:t>th</a:t>
            </a:r>
            <a:r>
              <a:rPr lang="en-US" dirty="0" smtClean="0"/>
              <a:t> )       </a:t>
            </a:r>
            <a:r>
              <a:rPr lang="en-US" dirty="0" smtClean="0"/>
              <a:t> </a:t>
            </a:r>
            <a:r>
              <a:rPr lang="en-US" dirty="0" smtClean="0"/>
              <a:t>to review:</a:t>
            </a:r>
          </a:p>
          <a:p>
            <a:pPr lvl="1"/>
            <a:r>
              <a:rPr lang="en-US" b="1" dirty="0" smtClean="0">
                <a:solidFill>
                  <a:srgbClr val="C00000"/>
                </a:solidFill>
              </a:rPr>
              <a:t>Language status</a:t>
            </a:r>
          </a:p>
          <a:p>
            <a:pPr lvl="1"/>
            <a:r>
              <a:rPr lang="en-US" b="1" dirty="0" smtClean="0">
                <a:solidFill>
                  <a:srgbClr val="C00000"/>
                </a:solidFill>
              </a:rPr>
              <a:t>Program placement</a:t>
            </a:r>
          </a:p>
          <a:p>
            <a:pPr lvl="1"/>
            <a:r>
              <a:rPr lang="en-US" b="1" dirty="0" smtClean="0">
                <a:solidFill>
                  <a:srgbClr val="C00000"/>
                </a:solidFill>
              </a:rPr>
              <a:t>Test results</a:t>
            </a:r>
          </a:p>
          <a:p>
            <a:pPr lvl="1"/>
            <a:r>
              <a:rPr lang="en-US" b="1" dirty="0" smtClean="0">
                <a:solidFill>
                  <a:srgbClr val="C00000"/>
                </a:solidFill>
              </a:rPr>
              <a:t>Goals for attaining reclassification criteria and accelerate academic progress targets</a:t>
            </a:r>
          </a:p>
          <a:p>
            <a:pPr>
              <a:buNone/>
            </a:pPr>
            <a:endParaRPr lang="en-US" dirty="0"/>
          </a:p>
        </p:txBody>
      </p:sp>
      <p:pic>
        <p:nvPicPr>
          <p:cNvPr id="73730" name="Picture 2" descr="http://4.bp.blogspot.com/_DYjNfYqZCps/TCk5a4SBEgI/AAAAAAAAAEo/Uj87FGGce6I/s1600/Conference.gif"/>
          <p:cNvPicPr>
            <a:picLocks noChangeAspect="1" noChangeArrowheads="1"/>
          </p:cNvPicPr>
          <p:nvPr/>
        </p:nvPicPr>
        <p:blipFill>
          <a:blip r:embed="rId2" cstate="print"/>
          <a:srcRect/>
          <a:stretch>
            <a:fillRect/>
          </a:stretch>
        </p:blipFill>
        <p:spPr bwMode="auto">
          <a:xfrm>
            <a:off x="6477000" y="4648200"/>
            <a:ext cx="2057400" cy="19578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Practice</a:t>
            </a:r>
            <a:endParaRPr lang="en-US" dirty="0"/>
          </a:p>
        </p:txBody>
      </p:sp>
      <p:sp>
        <p:nvSpPr>
          <p:cNvPr id="6" name="Content Placeholder 5"/>
          <p:cNvSpPr>
            <a:spLocks noGrp="1"/>
          </p:cNvSpPr>
          <p:nvPr>
            <p:ph sz="quarter" idx="1"/>
          </p:nvPr>
        </p:nvSpPr>
        <p:spPr>
          <a:xfrm>
            <a:off x="914400" y="1905000"/>
            <a:ext cx="3749040" cy="4572000"/>
          </a:xfrm>
        </p:spPr>
        <p:txBody>
          <a:bodyPr/>
          <a:lstStyle/>
          <a:p>
            <a:r>
              <a:rPr lang="en-US" dirty="0" smtClean="0"/>
              <a:t>What information would you pull from the EL Progress </a:t>
            </a:r>
            <a:r>
              <a:rPr lang="en-US" dirty="0" smtClean="0"/>
              <a:t>Profile </a:t>
            </a:r>
            <a:r>
              <a:rPr lang="en-US" dirty="0" smtClean="0"/>
              <a:t>to share with students and parents?</a:t>
            </a:r>
          </a:p>
          <a:p>
            <a:r>
              <a:rPr lang="en-US" dirty="0" smtClean="0"/>
              <a:t>What would you say?</a:t>
            </a:r>
          </a:p>
          <a:p>
            <a:r>
              <a:rPr lang="en-US" dirty="0" smtClean="0"/>
              <a:t>Practice with a partner</a:t>
            </a:r>
          </a:p>
          <a:p>
            <a:r>
              <a:rPr lang="en-US" dirty="0" smtClean="0"/>
              <a:t>Share out</a:t>
            </a:r>
            <a:endParaRPr lang="en-US" dirty="0"/>
          </a:p>
        </p:txBody>
      </p:sp>
      <p:sp>
        <p:nvSpPr>
          <p:cNvPr id="12" name="Rectangle 11"/>
          <p:cNvSpPr/>
          <p:nvPr/>
        </p:nvSpPr>
        <p:spPr>
          <a:xfrm>
            <a:off x="7366942" y="-694920"/>
            <a:ext cx="472553" cy="7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90515" y="-387811"/>
            <a:ext cx="472553" cy="72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22" t="11141" r="18332"/>
          <a:stretch/>
        </p:blipFill>
        <p:spPr bwMode="auto">
          <a:xfrm>
            <a:off x="5181600" y="2057400"/>
            <a:ext cx="3339021" cy="3496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404495150"/>
              </p:ext>
            </p:extLst>
          </p:nvPr>
        </p:nvGraphicFramePr>
        <p:xfrm>
          <a:off x="228600" y="4572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588605885"/>
              </p:ext>
            </p:extLst>
          </p:nvPr>
        </p:nvGraphicFramePr>
        <p:xfrm>
          <a:off x="228600" y="457200"/>
          <a:ext cx="8382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pPr algn="ctr"/>
            <a:r>
              <a:rPr lang="en-US" dirty="0" smtClean="0"/>
              <a:t>LTEL and P-LTEL</a:t>
            </a:r>
            <a:br>
              <a:rPr lang="en-US" dirty="0" smtClean="0"/>
            </a:br>
            <a:r>
              <a:rPr lang="en-US" dirty="0" smtClean="0"/>
              <a:t> </a:t>
            </a:r>
            <a:r>
              <a:rPr lang="en-US" dirty="0" smtClean="0"/>
              <a:t>Student-Parent Meetings</a:t>
            </a:r>
            <a:endParaRPr lang="en-US" dirty="0"/>
          </a:p>
        </p:txBody>
      </p:sp>
      <p:sp>
        <p:nvSpPr>
          <p:cNvPr id="3" name="Content Placeholder 2"/>
          <p:cNvSpPr>
            <a:spLocks noGrp="1"/>
          </p:cNvSpPr>
          <p:nvPr>
            <p:ph sz="quarter" idx="1"/>
          </p:nvPr>
        </p:nvSpPr>
        <p:spPr>
          <a:xfrm>
            <a:off x="914400" y="1676400"/>
            <a:ext cx="7772400" cy="4343400"/>
          </a:xfrm>
        </p:spPr>
        <p:txBody>
          <a:bodyPr/>
          <a:lstStyle/>
          <a:p>
            <a:r>
              <a:rPr lang="en-US" dirty="0" smtClean="0"/>
              <a:t>In the event that a parent does not attend a meeting, schools should document a minimum of </a:t>
            </a:r>
            <a:r>
              <a:rPr lang="en-US" b="1" dirty="0" smtClean="0"/>
              <a:t>3 attempts </a:t>
            </a:r>
            <a:r>
              <a:rPr lang="en-US" dirty="0" smtClean="0"/>
              <a:t>using at least </a:t>
            </a:r>
            <a:r>
              <a:rPr lang="en-US" b="1" dirty="0"/>
              <a:t>2</a:t>
            </a:r>
            <a:r>
              <a:rPr lang="en-US" b="1" dirty="0" smtClean="0"/>
              <a:t> different methods. </a:t>
            </a:r>
            <a:endParaRPr lang="en-US" dirty="0" smtClean="0"/>
          </a:p>
        </p:txBody>
      </p:sp>
      <p:pic>
        <p:nvPicPr>
          <p:cNvPr id="36866" name="Picture 2" descr="Telephon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7" y="4038600"/>
            <a:ext cx="1738313" cy="2000251"/>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Eye-Catching Community Meeting Template">
            <a:hlinkClick r:id="rId3" tooltip="Eye-Catching Community Meeting Templa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30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sz="quarter" idx="1"/>
          </p:nvPr>
        </p:nvSpPr>
        <p:spPr>
          <a:xfrm>
            <a:off x="914400" y="1600200"/>
            <a:ext cx="7772400" cy="4572000"/>
          </a:xfrm>
        </p:spPr>
        <p:txBody>
          <a:bodyPr/>
          <a:lstStyle/>
          <a:p>
            <a:r>
              <a:rPr lang="en-US" dirty="0" smtClean="0"/>
              <a:t>What are existing structures at your school site you could optimize to support the </a:t>
            </a:r>
            <a:r>
              <a:rPr lang="en-US" dirty="0" smtClean="0"/>
              <a:t>LTEL/P-LTEL </a:t>
            </a:r>
            <a:r>
              <a:rPr lang="en-US" dirty="0" smtClean="0"/>
              <a:t>parent/student meetings?</a:t>
            </a:r>
          </a:p>
          <a:p>
            <a:r>
              <a:rPr lang="en-US" dirty="0" smtClean="0"/>
              <a:t>What are some other structures you could put in place to facilitate these meetings?</a:t>
            </a: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3757870" y="3886200"/>
            <a:ext cx="3100130" cy="2281837"/>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BUL-6266.0 LTEL Designees’ Roles and Responsibilities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7" t="11595" r="31054" b="1099"/>
          <a:stretch/>
        </p:blipFill>
        <p:spPr bwMode="auto">
          <a:xfrm>
            <a:off x="2590800" y="1524000"/>
            <a:ext cx="3843735" cy="4953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9608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LAUSD’s definition of </a:t>
            </a:r>
            <a:r>
              <a:rPr lang="en-US" dirty="0" smtClean="0"/>
              <a:t>LTELs </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t>Long Term English Learners </a:t>
            </a:r>
            <a:endParaRPr lang="en-US" sz="3200" b="1" dirty="0" smtClean="0"/>
          </a:p>
          <a:p>
            <a:endParaRPr lang="en-US" dirty="0" smtClean="0"/>
          </a:p>
          <a:p>
            <a:pPr marL="0" indent="0">
              <a:buNone/>
            </a:pPr>
            <a:r>
              <a:rPr lang="en-US" dirty="0" smtClean="0"/>
              <a:t>Before Fall, 2016:</a:t>
            </a:r>
            <a:endParaRPr lang="en-US" dirty="0" smtClean="0"/>
          </a:p>
          <a:p>
            <a:r>
              <a:rPr lang="en-US" dirty="0" smtClean="0"/>
              <a:t>Master Plan p. 65:  “defined in LAUSD as those EL students who have completed five full years in U.S. schools (i.e. beginning their sixth year and beyond) without meeting the criteria for reclassification.</a:t>
            </a:r>
            <a:r>
              <a:rPr lang="en-US" dirty="0" smtClean="0"/>
              <a:t>”</a:t>
            </a:r>
          </a:p>
          <a:p>
            <a:pPr marL="0" indent="0">
              <a:buNone/>
            </a:pPr>
            <a:r>
              <a:rPr lang="en-US" dirty="0" smtClean="0"/>
              <a:t>Fall, 2016:</a:t>
            </a:r>
          </a:p>
          <a:p>
            <a:r>
              <a:rPr lang="en-US" dirty="0" smtClean="0"/>
              <a:t>EL Dashboard Job Aid:  “6</a:t>
            </a:r>
            <a:r>
              <a:rPr lang="en-US" baseline="30000" dirty="0" smtClean="0"/>
              <a:t>th</a:t>
            </a:r>
            <a:r>
              <a:rPr lang="en-US" dirty="0" smtClean="0"/>
              <a:t>-12</a:t>
            </a:r>
            <a:r>
              <a:rPr lang="en-US" baseline="30000" dirty="0" smtClean="0"/>
              <a:t>th</a:t>
            </a:r>
            <a:r>
              <a:rPr lang="en-US" dirty="0" smtClean="0"/>
              <a:t> grade students with more than 5.0 years as an English Learner”</a:t>
            </a:r>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86600" y="685800"/>
            <a:ext cx="1752600" cy="1752600"/>
          </a:xfrm>
          <a:prstGeom prst="rect">
            <a:avLst/>
          </a:prstGeom>
          <a:noFill/>
          <a:ln w="9525">
            <a:noFill/>
            <a:miter lim="800000"/>
            <a:headEnd/>
            <a:tailEnd/>
          </a:ln>
          <a:effectLst/>
        </p:spPr>
      </p:pic>
    </p:spTree>
    <p:extLst>
      <p:ext uri="{BB962C8B-B14F-4D97-AF65-F5344CB8AC3E}">
        <p14:creationId xmlns:p14="http://schemas.microsoft.com/office/powerpoint/2010/main" val="747766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pic>
        <p:nvPicPr>
          <p:cNvPr id="72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04" t="22963" r="16999" b="10875"/>
          <a:stretch/>
        </p:blipFill>
        <p:spPr bwMode="auto">
          <a:xfrm>
            <a:off x="990600" y="1600200"/>
            <a:ext cx="7239000" cy="495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4876800"/>
            <a:ext cx="4343400" cy="1828800"/>
          </a:xfrm>
          <a:prstGeom prst="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47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Documentation: </a:t>
            </a:r>
            <a:r>
              <a:rPr lang="en-US" b="1" dirty="0" smtClean="0"/>
              <a:t>LTEL Designee Form</a:t>
            </a:r>
            <a:endParaRPr lang="en-US" b="1" dirty="0"/>
          </a:p>
        </p:txBody>
      </p:sp>
      <p:pic>
        <p:nvPicPr>
          <p:cNvPr id="757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90" t="12050" r="25238"/>
          <a:stretch/>
        </p:blipFill>
        <p:spPr bwMode="auto">
          <a:xfrm>
            <a:off x="1981200" y="1371600"/>
            <a:ext cx="5322509"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64569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792162"/>
          </a:xfrm>
        </p:spPr>
        <p:txBody>
          <a:bodyPr>
            <a:normAutofit fontScale="90000"/>
          </a:bodyPr>
          <a:lstStyle/>
          <a:p>
            <a:r>
              <a:rPr lang="en-US" sz="2800" dirty="0" smtClean="0"/>
              <a:t>Documentation: </a:t>
            </a:r>
            <a:r>
              <a:rPr lang="en-US" sz="2800" dirty="0" smtClean="0"/>
              <a:t/>
            </a:r>
            <a:br>
              <a:rPr lang="en-US" sz="2800" dirty="0" smtClean="0"/>
            </a:br>
            <a:r>
              <a:rPr lang="en-US" sz="2800" dirty="0" smtClean="0"/>
              <a:t>    </a:t>
            </a:r>
            <a:r>
              <a:rPr lang="en-US" sz="2800" b="1" dirty="0" smtClean="0"/>
              <a:t>LTEL </a:t>
            </a:r>
            <a:r>
              <a:rPr lang="en-US" sz="2800" b="1" dirty="0" smtClean="0"/>
              <a:t>Student Goal Sheet</a:t>
            </a:r>
            <a:r>
              <a:rPr lang="en-US" sz="2800" b="1" dirty="0"/>
              <a:t> </a:t>
            </a:r>
            <a:r>
              <a:rPr lang="en-US" sz="2800" b="1" dirty="0" smtClean="0"/>
              <a:t/>
            </a:r>
            <a:br>
              <a:rPr lang="en-US" sz="2800" b="1" dirty="0" smtClean="0"/>
            </a:br>
            <a:r>
              <a:rPr lang="en-US" sz="2800" b="1" dirty="0" smtClean="0"/>
              <a:t>    Elementary and Secondary from </a:t>
            </a:r>
            <a:r>
              <a:rPr lang="en-US" sz="2800" b="1" dirty="0" err="1" smtClean="0"/>
              <a:t>MiSiS</a:t>
            </a:r>
            <a:endParaRPr lang="en-US" sz="2800" b="1" dirty="0"/>
          </a:p>
        </p:txBody>
      </p:sp>
      <p:sp>
        <p:nvSpPr>
          <p:cNvPr id="5" name="Rectangle 4"/>
          <p:cNvSpPr/>
          <p:nvPr/>
        </p:nvSpPr>
        <p:spPr>
          <a:xfrm>
            <a:off x="46482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icture 2017-01-11 at 2.02.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752601"/>
            <a:ext cx="3254239" cy="4267200"/>
          </a:xfrm>
          <a:prstGeom prst="rect">
            <a:avLst/>
          </a:prstGeom>
        </p:spPr>
      </p:pic>
      <p:pic>
        <p:nvPicPr>
          <p:cNvPr id="7" name="Picture 6" descr="picture 2017-01-11 at 2.02.0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1676400"/>
            <a:ext cx="3545087" cy="4597400"/>
          </a:xfrm>
          <a:prstGeom prst="rect">
            <a:avLst/>
          </a:prstGeom>
        </p:spPr>
      </p:pic>
      <p:sp>
        <p:nvSpPr>
          <p:cNvPr id="8" name="Rectangle 7"/>
          <p:cNvSpPr/>
          <p:nvPr/>
        </p:nvSpPr>
        <p:spPr>
          <a:xfrm>
            <a:off x="609600" y="1447800"/>
            <a:ext cx="3505200" cy="46482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38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92162"/>
          </a:xfrm>
        </p:spPr>
        <p:txBody>
          <a:bodyPr>
            <a:normAutofit fontScale="90000"/>
          </a:bodyPr>
          <a:lstStyle/>
          <a:p>
            <a:r>
              <a:rPr lang="en-US" sz="2800" dirty="0" smtClean="0"/>
              <a:t>Documentation: </a:t>
            </a:r>
            <a:r>
              <a:rPr lang="en-US" sz="2800" dirty="0" smtClean="0"/>
              <a:t/>
            </a:r>
            <a:br>
              <a:rPr lang="en-US" sz="2800" dirty="0" smtClean="0"/>
            </a:br>
            <a:r>
              <a:rPr lang="en-US" sz="2800" dirty="0" smtClean="0"/>
              <a:t>     LD West P-</a:t>
            </a:r>
            <a:r>
              <a:rPr lang="en-US" sz="2800" b="1" dirty="0" smtClean="0"/>
              <a:t>LTEL </a:t>
            </a:r>
            <a:r>
              <a:rPr lang="en-US" sz="2800" b="1" dirty="0" smtClean="0"/>
              <a:t>Student Goal Sheet</a:t>
            </a:r>
            <a:r>
              <a:rPr lang="en-US" sz="2800" b="1" dirty="0"/>
              <a:t> </a:t>
            </a:r>
            <a:r>
              <a:rPr lang="en-US" sz="2800" b="1" dirty="0" smtClean="0"/>
              <a:t>Elementary </a:t>
            </a:r>
            <a:endParaRPr lang="en-US" sz="2800" b="1" dirty="0"/>
          </a:p>
        </p:txBody>
      </p:sp>
      <p:sp>
        <p:nvSpPr>
          <p:cNvPr id="4" name="Rectangle 3"/>
          <p:cNvSpPr/>
          <p:nvPr/>
        </p:nvSpPr>
        <p:spPr>
          <a:xfrm>
            <a:off x="2743200" y="1066800"/>
            <a:ext cx="4114800" cy="5638800"/>
          </a:xfrm>
          <a:prstGeom prst="rect">
            <a:avLst/>
          </a:prstGeom>
          <a:blipFill dpi="0" rotWithShape="1">
            <a:blip r:embed="rId3">
              <a:alphaModFix amt="0"/>
              <a:duotone>
                <a:schemeClr val="accent1">
                  <a:shade val="22000"/>
                  <a:satMod val="160000"/>
                </a:schemeClr>
                <a:schemeClr val="accent1">
                  <a:shade val="45000"/>
                  <a:satMod val="100000"/>
                </a:schemeClr>
              </a:duotone>
            </a:blip>
            <a:srcRect/>
            <a:tile tx="0" ty="0" sx="65000" sy="65000" flip="none" algn="ctr"/>
          </a:blip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icture 2017-01-11 at 2.09.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219200"/>
            <a:ext cx="3962400" cy="5186082"/>
          </a:xfrm>
          <a:prstGeom prst="rect">
            <a:avLst/>
          </a:prstGeom>
        </p:spPr>
      </p:pic>
    </p:spTree>
    <p:extLst>
      <p:ext uri="{BB962C8B-B14F-4D97-AF65-F5344CB8AC3E}">
        <p14:creationId xmlns:p14="http://schemas.microsoft.com/office/powerpoint/2010/main" val="2687512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Documentation: </a:t>
            </a:r>
            <a:r>
              <a:rPr lang="en-US" b="1" dirty="0" smtClean="0"/>
              <a:t>Meeting Log</a:t>
            </a:r>
            <a:endParaRPr lang="en-US" b="1" dirty="0"/>
          </a:p>
        </p:txBody>
      </p:sp>
      <p:pic>
        <p:nvPicPr>
          <p:cNvPr id="737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35" t="11595" r="18332" b="1099"/>
          <a:stretch/>
        </p:blipFill>
        <p:spPr bwMode="auto">
          <a:xfrm>
            <a:off x="1066800" y="1447800"/>
            <a:ext cx="6705600" cy="50787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5071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Online Accountability System</a:t>
            </a:r>
            <a:endParaRPr lang="en-US" dirty="0"/>
          </a:p>
        </p:txBody>
      </p:sp>
      <p:sp>
        <p:nvSpPr>
          <p:cNvPr id="3" name="Content Placeholder 2"/>
          <p:cNvSpPr>
            <a:spLocks noGrp="1"/>
          </p:cNvSpPr>
          <p:nvPr>
            <p:ph sz="quarter" idx="1"/>
          </p:nvPr>
        </p:nvSpPr>
        <p:spPr>
          <a:xfrm>
            <a:off x="914400" y="1447800"/>
            <a:ext cx="3962400" cy="4572000"/>
          </a:xfrm>
        </p:spPr>
        <p:txBody>
          <a:bodyPr>
            <a:normAutofit fontScale="92500" lnSpcReduction="20000"/>
          </a:bodyPr>
          <a:lstStyle/>
          <a:p>
            <a:r>
              <a:rPr lang="en-US" b="1" dirty="0" smtClean="0"/>
              <a:t>Certification:</a:t>
            </a:r>
          </a:p>
          <a:p>
            <a:pPr lvl="1"/>
            <a:r>
              <a:rPr lang="en-US" u="sng" dirty="0" smtClean="0"/>
              <a:t>OCT</a:t>
            </a:r>
            <a:r>
              <a:rPr lang="en-US" dirty="0" smtClean="0"/>
              <a:t> </a:t>
            </a:r>
            <a:r>
              <a:rPr lang="en-US" dirty="0" smtClean="0"/>
              <a:t>-LTEL Designee Form </a:t>
            </a:r>
          </a:p>
          <a:p>
            <a:pPr lvl="1"/>
            <a:r>
              <a:rPr lang="en-US" u="sng" dirty="0" smtClean="0"/>
              <a:t>JAN</a:t>
            </a:r>
            <a:r>
              <a:rPr lang="en-US" dirty="0" smtClean="0"/>
              <a:t> </a:t>
            </a:r>
            <a:r>
              <a:rPr lang="en-US" dirty="0" smtClean="0"/>
              <a:t>–Monitor LTEL Student Progress-Parent Meeting #1</a:t>
            </a:r>
            <a:endParaRPr lang="en-US" b="1" dirty="0" smtClean="0"/>
          </a:p>
          <a:p>
            <a:pPr lvl="1"/>
            <a:r>
              <a:rPr lang="en-US" u="sng" dirty="0" smtClean="0"/>
              <a:t>APRIL</a:t>
            </a:r>
            <a:r>
              <a:rPr lang="en-US" dirty="0" smtClean="0"/>
              <a:t> </a:t>
            </a:r>
            <a:r>
              <a:rPr lang="en-US" dirty="0" smtClean="0"/>
              <a:t>–Monitor LTEL Student Progress -</a:t>
            </a:r>
            <a:r>
              <a:rPr lang="en-US" dirty="0"/>
              <a:t>Parent Meeting </a:t>
            </a:r>
            <a:r>
              <a:rPr lang="en-US" dirty="0" smtClean="0"/>
              <a:t>#2 </a:t>
            </a:r>
          </a:p>
          <a:p>
            <a:r>
              <a:rPr lang="en-US" b="1" dirty="0" smtClean="0"/>
              <a:t>Upload:</a:t>
            </a:r>
          </a:p>
          <a:p>
            <a:pPr lvl="1"/>
            <a:r>
              <a:rPr lang="en-US" dirty="0" smtClean="0"/>
              <a:t>LTEL Designee Form</a:t>
            </a:r>
          </a:p>
          <a:p>
            <a:pPr lvl="1"/>
            <a:r>
              <a:rPr lang="en-US" dirty="0" smtClean="0"/>
              <a:t>Annotated </a:t>
            </a:r>
            <a:r>
              <a:rPr lang="en-US" dirty="0" smtClean="0"/>
              <a:t>LTEL Monitoring Roster that identifies all LTELs*</a:t>
            </a:r>
          </a:p>
          <a:p>
            <a:pPr lvl="1"/>
            <a:r>
              <a:rPr lang="en-US" dirty="0" smtClean="0"/>
              <a:t>Meeting announcement sent to parents</a:t>
            </a:r>
            <a:endParaRPr lang="en-US" dirty="0"/>
          </a:p>
          <a:p>
            <a:pPr lvl="1"/>
            <a:r>
              <a:rPr lang="en-US" dirty="0" smtClean="0"/>
              <a:t>2-3</a:t>
            </a:r>
            <a:r>
              <a:rPr lang="en-US" dirty="0" smtClean="0"/>
              <a:t> </a:t>
            </a:r>
            <a:r>
              <a:rPr lang="en-US" dirty="0" smtClean="0"/>
              <a:t>completed and signed  LTEL Student Goal Sheets*</a:t>
            </a:r>
          </a:p>
        </p:txBody>
      </p:sp>
      <p:pic>
        <p:nvPicPr>
          <p:cNvPr id="4"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555" r="63217" b="20311"/>
          <a:stretch/>
        </p:blipFill>
        <p:spPr bwMode="auto">
          <a:xfrm>
            <a:off x="5715000" y="1032386"/>
            <a:ext cx="2198723" cy="153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201" t="11141" r="31176" b="7465"/>
          <a:stretch/>
        </p:blipFill>
        <p:spPr bwMode="auto">
          <a:xfrm>
            <a:off x="5410200" y="2656490"/>
            <a:ext cx="3239814" cy="39450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5724" y="6232238"/>
            <a:ext cx="4217276" cy="369332"/>
          </a:xfrm>
          <a:prstGeom prst="rect">
            <a:avLst/>
          </a:prstGeom>
          <a:solidFill>
            <a:srgbClr val="FFFF00"/>
          </a:solidFill>
        </p:spPr>
        <p:txBody>
          <a:bodyPr wrap="square" rtlCol="0">
            <a:spAutoFit/>
          </a:bodyPr>
          <a:lstStyle/>
          <a:p>
            <a:r>
              <a:rPr lang="en-US" b="1" dirty="0" smtClean="0"/>
              <a:t>*White out or black out student names</a:t>
            </a:r>
            <a:endParaRPr lang="en-US" b="1" dirty="0"/>
          </a:p>
        </p:txBody>
      </p:sp>
    </p:spTree>
    <p:extLst>
      <p:ext uri="{BB962C8B-B14F-4D97-AF65-F5344CB8AC3E}">
        <p14:creationId xmlns:p14="http://schemas.microsoft.com/office/powerpoint/2010/main" val="350697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2016-17 </a:t>
            </a:r>
            <a:r>
              <a:rPr lang="en-US" dirty="0" smtClean="0"/>
              <a:t>Goals</a:t>
            </a:r>
            <a:endParaRPr lang="en-US" dirty="0"/>
          </a:p>
        </p:txBody>
      </p:sp>
      <p:sp>
        <p:nvSpPr>
          <p:cNvPr id="3" name="Content Placeholder 2"/>
          <p:cNvSpPr>
            <a:spLocks noGrp="1"/>
          </p:cNvSpPr>
          <p:nvPr>
            <p:ph sz="quarter" idx="1"/>
          </p:nvPr>
        </p:nvSpPr>
        <p:spPr>
          <a:xfrm>
            <a:off x="914400" y="1600200"/>
            <a:ext cx="7772400" cy="4572000"/>
          </a:xfrm>
        </p:spPr>
        <p:txBody>
          <a:bodyPr/>
          <a:lstStyle/>
          <a:p>
            <a:r>
              <a:rPr lang="en-US" dirty="0" smtClean="0"/>
              <a:t>Monitor all </a:t>
            </a:r>
            <a:r>
              <a:rPr lang="en-US" dirty="0" smtClean="0"/>
              <a:t>LTELs or 4</a:t>
            </a:r>
            <a:r>
              <a:rPr lang="en-US" baseline="30000" dirty="0" smtClean="0"/>
              <a:t>th</a:t>
            </a:r>
            <a:r>
              <a:rPr lang="en-US" dirty="0" smtClean="0"/>
              <a:t> and 5</a:t>
            </a:r>
            <a:r>
              <a:rPr lang="en-US" baseline="30000" dirty="0" smtClean="0"/>
              <a:t>th</a:t>
            </a:r>
            <a:r>
              <a:rPr lang="en-US" dirty="0" smtClean="0"/>
              <a:t> Grade P-LTELs</a:t>
            </a:r>
            <a:endParaRPr lang="en-US" dirty="0" smtClean="0"/>
          </a:p>
          <a:p>
            <a:r>
              <a:rPr lang="en-US" dirty="0" smtClean="0"/>
              <a:t>All LTEL students and their parents will meet </a:t>
            </a:r>
            <a:r>
              <a:rPr lang="en-US" b="1" dirty="0" smtClean="0"/>
              <a:t>twice </a:t>
            </a:r>
            <a:r>
              <a:rPr lang="en-US" dirty="0" smtClean="0"/>
              <a:t>with the LTEL </a:t>
            </a:r>
            <a:r>
              <a:rPr lang="en-US" dirty="0" smtClean="0"/>
              <a:t>Designee</a:t>
            </a:r>
          </a:p>
          <a:p>
            <a:r>
              <a:rPr lang="en-US" dirty="0"/>
              <a:t>All </a:t>
            </a:r>
            <a:r>
              <a:rPr lang="en-US" dirty="0" smtClean="0"/>
              <a:t>P-LTEL </a:t>
            </a:r>
            <a:r>
              <a:rPr lang="en-US" dirty="0"/>
              <a:t>students and their parents will meet </a:t>
            </a:r>
            <a:r>
              <a:rPr lang="en-US" b="1" dirty="0" smtClean="0"/>
              <a:t>once </a:t>
            </a:r>
            <a:r>
              <a:rPr lang="en-US" dirty="0"/>
              <a:t>with the LTEL </a:t>
            </a:r>
            <a:r>
              <a:rPr lang="en-US" dirty="0" smtClean="0"/>
              <a:t>Designee</a:t>
            </a:r>
            <a:endParaRPr lang="en-US" dirty="0" smtClean="0"/>
          </a:p>
          <a:p>
            <a:r>
              <a:rPr lang="en-US" dirty="0" smtClean="0"/>
              <a:t>LTEL </a:t>
            </a:r>
            <a:r>
              <a:rPr lang="en-US" dirty="0" smtClean="0"/>
              <a:t>Designee must be an active participant of the </a:t>
            </a:r>
            <a:r>
              <a:rPr lang="en-US" dirty="0" smtClean="0"/>
              <a:t>SSPT</a:t>
            </a:r>
            <a:r>
              <a:rPr lang="en-US" dirty="0" smtClean="0"/>
              <a:t> </a:t>
            </a:r>
            <a:r>
              <a:rPr lang="en-US" dirty="0" smtClean="0"/>
              <a:t>Meetings</a:t>
            </a:r>
          </a:p>
        </p:txBody>
      </p:sp>
      <p:pic>
        <p:nvPicPr>
          <p:cNvPr id="136194" name="Picture 2" descr="http://www.schoolforlittlepeople.com/wp-content/uploads/2012/01/Calendar-Clip-Art-Free.jpg"/>
          <p:cNvPicPr>
            <a:picLocks noChangeAspect="1" noChangeArrowheads="1"/>
          </p:cNvPicPr>
          <p:nvPr/>
        </p:nvPicPr>
        <p:blipFill>
          <a:blip r:embed="rId2" cstate="print"/>
          <a:srcRect/>
          <a:stretch>
            <a:fillRect/>
          </a:stretch>
        </p:blipFill>
        <p:spPr bwMode="auto">
          <a:xfrm>
            <a:off x="6348256" y="4953000"/>
            <a:ext cx="2110854"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a:xfrm>
            <a:off x="838200" y="1447800"/>
            <a:ext cx="8077200" cy="4572000"/>
          </a:xfrm>
        </p:spPr>
        <p:txBody>
          <a:bodyPr/>
          <a:lstStyle/>
          <a:p>
            <a:r>
              <a:rPr lang="en-US" dirty="0" smtClean="0"/>
              <a:t>Re</a:t>
            </a:r>
            <a:r>
              <a:rPr lang="en-US" dirty="0" smtClean="0"/>
              <a:t>view the </a:t>
            </a:r>
            <a:r>
              <a:rPr lang="en-US" dirty="0" smtClean="0"/>
              <a:t>agreement made </a:t>
            </a:r>
            <a:r>
              <a:rPr lang="en-US" dirty="0" smtClean="0"/>
              <a:t>between</a:t>
            </a:r>
            <a:r>
              <a:rPr lang="en-US" dirty="0" smtClean="0"/>
              <a:t> </a:t>
            </a:r>
            <a:r>
              <a:rPr lang="en-US" dirty="0" smtClean="0"/>
              <a:t>LAUSD and the Office for Civil Rights</a:t>
            </a:r>
          </a:p>
          <a:p>
            <a:r>
              <a:rPr lang="en-US" dirty="0"/>
              <a:t>D</a:t>
            </a:r>
            <a:r>
              <a:rPr lang="en-US" dirty="0" smtClean="0"/>
              <a:t>efine </a:t>
            </a:r>
            <a:r>
              <a:rPr lang="en-US" dirty="0" smtClean="0"/>
              <a:t>Long Term English </a:t>
            </a:r>
            <a:r>
              <a:rPr lang="en-US" dirty="0" smtClean="0"/>
              <a:t>Learners (LTELs) and Potential Long Term English Learners (P-LTELs)</a:t>
            </a:r>
            <a:endParaRPr lang="en-US" dirty="0" smtClean="0"/>
          </a:p>
          <a:p>
            <a:r>
              <a:rPr lang="en-US" dirty="0"/>
              <a:t>U</a:t>
            </a:r>
            <a:r>
              <a:rPr lang="en-US" dirty="0" smtClean="0"/>
              <a:t>nderstand </a:t>
            </a:r>
            <a:r>
              <a:rPr lang="en-US" dirty="0" smtClean="0"/>
              <a:t>the roles and responsibilities of the LTEL Designee</a:t>
            </a:r>
          </a:p>
          <a:p>
            <a:r>
              <a:rPr lang="en-US" dirty="0" smtClean="0"/>
              <a:t>Explore and use district’s </a:t>
            </a:r>
            <a:r>
              <a:rPr lang="en-US" dirty="0" smtClean="0"/>
              <a:t>monitoring tools and resources </a:t>
            </a:r>
          </a:p>
        </p:txBody>
      </p:sp>
      <p:pic>
        <p:nvPicPr>
          <p:cNvPr id="4" name="Picture 2"/>
          <p:cNvPicPr>
            <a:picLocks noChangeAspect="1" noChangeArrowheads="1"/>
          </p:cNvPicPr>
          <p:nvPr/>
        </p:nvPicPr>
        <p:blipFill>
          <a:blip r:embed="rId2" cstate="print"/>
          <a:srcRect/>
          <a:stretch>
            <a:fillRect/>
          </a:stretch>
        </p:blipFill>
        <p:spPr bwMode="auto">
          <a:xfrm>
            <a:off x="3048000" y="4191000"/>
            <a:ext cx="3133110" cy="2514600"/>
          </a:xfrm>
          <a:prstGeom prst="rect">
            <a:avLst/>
          </a:prstGeom>
          <a:noFill/>
          <a:ln w="9525">
            <a:noFill/>
            <a:miter lim="800000"/>
            <a:headEnd/>
            <a:tailEnd/>
          </a:ln>
          <a:effectLst/>
        </p:spPr>
      </p:pic>
    </p:spTree>
    <p:extLst>
      <p:ext uri="{BB962C8B-B14F-4D97-AF65-F5344CB8AC3E}">
        <p14:creationId xmlns:p14="http://schemas.microsoft.com/office/powerpoint/2010/main" val="1514947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LAUSD’s definition </a:t>
            </a:r>
            <a:r>
              <a:rPr lang="en-US" dirty="0" smtClean="0"/>
              <a:t>of P-LTELs </a:t>
            </a:r>
            <a:endParaRPr lang="en-US" dirty="0"/>
          </a:p>
        </p:txBody>
      </p:sp>
      <p:sp>
        <p:nvSpPr>
          <p:cNvPr id="3" name="Content Placeholder 2"/>
          <p:cNvSpPr>
            <a:spLocks noGrp="1"/>
          </p:cNvSpPr>
          <p:nvPr>
            <p:ph sz="quarter" idx="1"/>
          </p:nvPr>
        </p:nvSpPr>
        <p:spPr/>
        <p:txBody>
          <a:bodyPr/>
          <a:lstStyle/>
          <a:p>
            <a:pPr marL="0" indent="0">
              <a:buNone/>
            </a:pPr>
            <a:r>
              <a:rPr lang="en-US" sz="3200" b="1" dirty="0" smtClean="0"/>
              <a:t>Potential </a:t>
            </a:r>
            <a:r>
              <a:rPr lang="en-US" sz="3200" b="1" dirty="0" smtClean="0"/>
              <a:t>Long </a:t>
            </a:r>
            <a:r>
              <a:rPr lang="en-US" sz="3200" b="1" dirty="0" smtClean="0"/>
              <a:t>Term English Learners </a:t>
            </a:r>
            <a:endParaRPr lang="en-US" sz="3200" b="1" dirty="0" smtClean="0"/>
          </a:p>
          <a:p>
            <a:pPr marL="0" indent="0">
              <a:buNone/>
            </a:pPr>
            <a:endParaRPr lang="en-US" dirty="0" smtClean="0"/>
          </a:p>
          <a:p>
            <a:pPr marL="0" indent="0">
              <a:buNone/>
            </a:pPr>
            <a:r>
              <a:rPr lang="en-US" dirty="0" smtClean="0"/>
              <a:t>Fall, 2016:</a:t>
            </a:r>
          </a:p>
          <a:p>
            <a:r>
              <a:rPr lang="en-US" dirty="0" smtClean="0"/>
              <a:t>EL Dashboard Job Aid:  </a:t>
            </a:r>
          </a:p>
          <a:p>
            <a:pPr lvl="1"/>
            <a:r>
              <a:rPr lang="en-US" dirty="0" smtClean="0"/>
              <a:t>3</a:t>
            </a:r>
            <a:r>
              <a:rPr lang="en-US" baseline="30000" dirty="0" smtClean="0"/>
              <a:t>rd</a:t>
            </a:r>
            <a:r>
              <a:rPr lang="en-US" dirty="0" smtClean="0"/>
              <a:t> – 5</a:t>
            </a:r>
            <a:r>
              <a:rPr lang="en-US" baseline="30000" dirty="0" smtClean="0"/>
              <a:t>th</a:t>
            </a:r>
            <a:r>
              <a:rPr lang="en-US" dirty="0" smtClean="0"/>
              <a:t> grade student </a:t>
            </a:r>
            <a:r>
              <a:rPr lang="en-US" dirty="0"/>
              <a:t>with more than 4.0 years as an EL</a:t>
            </a:r>
          </a:p>
          <a:p>
            <a:pPr lvl="1"/>
            <a:r>
              <a:rPr lang="en-US" dirty="0" smtClean="0"/>
              <a:t>6</a:t>
            </a:r>
            <a:r>
              <a:rPr lang="en-US" baseline="30000" dirty="0" smtClean="0"/>
              <a:t>th</a:t>
            </a:r>
            <a:r>
              <a:rPr lang="en-US" dirty="0" smtClean="0"/>
              <a:t> – 12</a:t>
            </a:r>
            <a:r>
              <a:rPr lang="en-US" baseline="30000" dirty="0" smtClean="0"/>
              <a:t>th</a:t>
            </a:r>
            <a:r>
              <a:rPr lang="en-US" dirty="0" smtClean="0"/>
              <a:t> grade student </a:t>
            </a:r>
            <a:r>
              <a:rPr lang="en-US" dirty="0"/>
              <a:t>with 4.0-5.0 years as an </a:t>
            </a:r>
            <a:r>
              <a:rPr lang="en-US" dirty="0" smtClean="0"/>
              <a:t>EL</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086600" y="4876800"/>
            <a:ext cx="1752600" cy="1752600"/>
          </a:xfrm>
          <a:prstGeom prst="rect">
            <a:avLst/>
          </a:prstGeom>
          <a:noFill/>
          <a:ln w="9525">
            <a:noFill/>
            <a:miter lim="800000"/>
            <a:headEnd/>
            <a:tailEnd/>
          </a:ln>
          <a:effectLst/>
        </p:spPr>
      </p:pic>
    </p:spTree>
    <p:extLst>
      <p:ext uri="{BB962C8B-B14F-4D97-AF65-F5344CB8AC3E}">
        <p14:creationId xmlns:p14="http://schemas.microsoft.com/office/powerpoint/2010/main" val="2847937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LTELs in Ed. Code</a:t>
            </a:r>
            <a:endParaRPr lang="en-US" sz="4000" dirty="0"/>
          </a:p>
        </p:txBody>
      </p:sp>
      <p:sp>
        <p:nvSpPr>
          <p:cNvPr id="9" name="Text Placeholder 8"/>
          <p:cNvSpPr>
            <a:spLocks noGrp="1"/>
          </p:cNvSpPr>
          <p:nvPr>
            <p:ph type="body" idx="1"/>
          </p:nvPr>
        </p:nvSpPr>
        <p:spPr>
          <a:prstGeom prst="rect">
            <a:avLst/>
          </a:prstGeom>
        </p:spPr>
        <p:txBody>
          <a:bodyPr/>
          <a:lstStyle/>
          <a:p>
            <a:r>
              <a:rPr lang="en-US" dirty="0" smtClean="0"/>
              <a:t>Ed. Code 313.2 (LTELs)</a:t>
            </a:r>
            <a:endParaRPr lang="en-US" dirty="0"/>
          </a:p>
        </p:txBody>
      </p:sp>
      <p:sp>
        <p:nvSpPr>
          <p:cNvPr id="8" name="Content Placeholder 7"/>
          <p:cNvSpPr>
            <a:spLocks noGrp="1"/>
          </p:cNvSpPr>
          <p:nvPr>
            <p:ph sz="quarter" idx="4294967295"/>
          </p:nvPr>
        </p:nvSpPr>
        <p:spPr>
          <a:xfrm>
            <a:off x="457200" y="2212848"/>
            <a:ext cx="8153400" cy="2968752"/>
          </a:xfrm>
          <a:prstGeom prst="rect">
            <a:avLst/>
          </a:prstGeom>
        </p:spPr>
        <p:txBody>
          <a:bodyPr>
            <a:normAutofit/>
          </a:bodyPr>
          <a:lstStyle/>
          <a:p>
            <a:r>
              <a:rPr lang="en-US" dirty="0" smtClean="0"/>
              <a:t>(a</a:t>
            </a:r>
            <a:r>
              <a:rPr lang="en-US" dirty="0"/>
              <a:t>) The department shall annually </a:t>
            </a:r>
            <a:r>
              <a:rPr lang="en-US" b="1" dirty="0"/>
              <a:t>ascertain the number of pupils </a:t>
            </a:r>
            <a:r>
              <a:rPr lang="en-US" dirty="0"/>
              <a:t>in each school district and school, including a school that is within the jurisdiction of a county office of education and a charter school, </a:t>
            </a:r>
            <a:r>
              <a:rPr lang="en-US" b="1" dirty="0"/>
              <a:t>who are, or are at risk of becoming, long-term English </a:t>
            </a:r>
            <a:r>
              <a:rPr lang="en-US" b="1" dirty="0" smtClean="0"/>
              <a:t>learners…</a:t>
            </a:r>
            <a:endParaRPr lang="en-US" dirty="0" smtClean="0"/>
          </a:p>
        </p:txBody>
      </p:sp>
      <p:sp>
        <p:nvSpPr>
          <p:cNvPr id="10" name="Content Placeholder 9"/>
          <p:cNvSpPr>
            <a:spLocks noGrp="1"/>
          </p:cNvSpPr>
          <p:nvPr>
            <p:ph sz="quarter" idx="4294967295"/>
          </p:nvPr>
        </p:nvSpPr>
        <p:spPr>
          <a:xfrm>
            <a:off x="1752600" y="5334000"/>
            <a:ext cx="5047176" cy="1066800"/>
          </a:xfrm>
          <a:prstGeom prst="rect">
            <a:avLst/>
          </a:prstGeom>
        </p:spPr>
        <p:txBody>
          <a:bodyPr>
            <a:normAutofit/>
          </a:bodyPr>
          <a:lstStyle/>
          <a:p>
            <a:pPr marL="320040" lvl="1" indent="0">
              <a:buNone/>
            </a:pPr>
            <a:r>
              <a:rPr lang="en-US" dirty="0"/>
              <a:t>CDE defines LTELs as having been an English Learner for more than </a:t>
            </a:r>
            <a:r>
              <a:rPr lang="en-US" b="1" dirty="0"/>
              <a:t>six</a:t>
            </a:r>
            <a:r>
              <a:rPr lang="en-US" dirty="0"/>
              <a:t> years</a:t>
            </a:r>
            <a:r>
              <a:rPr lang="en-US" dirty="0" smtClean="0"/>
              <a:t>.</a:t>
            </a:r>
            <a:endParaRPr lang="en-US"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09872" y="220717"/>
            <a:ext cx="1070944" cy="83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254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LTELs with </a:t>
            </a:r>
            <a:r>
              <a:rPr lang="en-US" dirty="0" smtClean="0"/>
              <a:t>IEPs </a:t>
            </a:r>
            <a:r>
              <a:rPr lang="en-US" i="1" dirty="0" smtClean="0">
                <a:solidFill>
                  <a:schemeClr val="tx2">
                    <a:lumMod val="40000"/>
                    <a:lumOff val="60000"/>
                  </a:schemeClr>
                </a:solidFill>
              </a:rPr>
              <a:t>(same for P-LTELs)</a:t>
            </a:r>
            <a:endParaRPr lang="en-US" i="1" dirty="0">
              <a:solidFill>
                <a:schemeClr val="tx2">
                  <a:lumMod val="40000"/>
                  <a:lumOff val="60000"/>
                </a:schemeClr>
              </a:solidFill>
            </a:endParaRPr>
          </a:p>
        </p:txBody>
      </p:sp>
      <p:sp>
        <p:nvSpPr>
          <p:cNvPr id="8" name="Content Placeholder 7"/>
          <p:cNvSpPr>
            <a:spLocks noGrp="1"/>
          </p:cNvSpPr>
          <p:nvPr>
            <p:ph sz="quarter" idx="1"/>
          </p:nvPr>
        </p:nvSpPr>
        <p:spPr/>
        <p:txBody>
          <a:bodyPr/>
          <a:lstStyle/>
          <a:p>
            <a:r>
              <a:rPr lang="en-US" dirty="0"/>
              <a:t>LTEL students with disabilities who have an IEP need to have </a:t>
            </a:r>
            <a:r>
              <a:rPr lang="en-US" dirty="0" smtClean="0"/>
              <a:t>their progress monitored on a consistent and timely basis</a:t>
            </a:r>
            <a:endParaRPr lang="en-US" dirty="0"/>
          </a:p>
          <a:p>
            <a:r>
              <a:rPr lang="en-US" dirty="0" smtClean="0"/>
              <a:t>The IEP Team </a:t>
            </a:r>
            <a:r>
              <a:rPr lang="en-US" smtClean="0"/>
              <a:t>will </a:t>
            </a:r>
            <a:r>
              <a:rPr lang="en-US" smtClean="0"/>
              <a:t>monitor </a:t>
            </a:r>
            <a:r>
              <a:rPr lang="en-US" dirty="0" smtClean="0"/>
              <a:t>the LTEL students’ progress</a:t>
            </a:r>
          </a:p>
          <a:p>
            <a:r>
              <a:rPr lang="en-US" dirty="0" smtClean="0"/>
              <a:t>The LTEL Student Goal Sheet will not be considered necessary documentation for any LTEL who currently has an IEP</a:t>
            </a:r>
          </a:p>
          <a:p>
            <a:r>
              <a:rPr lang="en-US" dirty="0" smtClean="0"/>
              <a:t>The IEP case manager may consult with the LTEL Designee</a:t>
            </a:r>
          </a:p>
          <a:p>
            <a:endParaRPr lang="en-US" dirty="0" smtClean="0"/>
          </a:p>
        </p:txBody>
      </p:sp>
      <p:sp>
        <p:nvSpPr>
          <p:cNvPr id="9" name="TextBox 8"/>
          <p:cNvSpPr txBox="1"/>
          <p:nvPr/>
        </p:nvSpPr>
        <p:spPr>
          <a:xfrm>
            <a:off x="914400" y="5715000"/>
            <a:ext cx="6858000" cy="646331"/>
          </a:xfrm>
          <a:prstGeom prst="rect">
            <a:avLst/>
          </a:prstGeom>
          <a:noFill/>
        </p:spPr>
        <p:txBody>
          <a:bodyPr wrap="square" rtlCol="0">
            <a:spAutoFit/>
          </a:bodyPr>
          <a:lstStyle/>
          <a:p>
            <a:r>
              <a:rPr lang="en-US" dirty="0" smtClean="0"/>
              <a:t>Note: Because students with 504 plans do not have IEPs,  LTEL Designee </a:t>
            </a:r>
            <a:r>
              <a:rPr lang="en-US" b="1" dirty="0" smtClean="0"/>
              <a:t>will </a:t>
            </a:r>
            <a:r>
              <a:rPr lang="en-US" dirty="0" smtClean="0"/>
              <a:t>monitor LTEL students with 504 plans.</a:t>
            </a:r>
            <a:endParaRPr lang="en-US" dirty="0"/>
          </a:p>
        </p:txBody>
      </p:sp>
    </p:spTree>
    <p:extLst>
      <p:ext uri="{BB962C8B-B14F-4D97-AF65-F5344CB8AC3E}">
        <p14:creationId xmlns:p14="http://schemas.microsoft.com/office/powerpoint/2010/main" val="2550376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10863</TotalTime>
  <Words>1831</Words>
  <Application>Microsoft Macintosh PowerPoint</Application>
  <PresentationFormat>On-screen Show (4:3)</PresentationFormat>
  <Paragraphs>241</Paragraphs>
  <Slides>67</Slides>
  <Notes>12</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Equity</vt:lpstr>
      <vt:lpstr>LTEL Designee Training</vt:lpstr>
      <vt:lpstr>Objectives</vt:lpstr>
      <vt:lpstr>Inclusion: “Like Me”</vt:lpstr>
      <vt:lpstr>Professional Reading</vt:lpstr>
      <vt:lpstr>Numbered Heads Together</vt:lpstr>
      <vt:lpstr>LAUSD’s definition of LTELs </vt:lpstr>
      <vt:lpstr>LAUSD’s definition of P-LTELs </vt:lpstr>
      <vt:lpstr>LTELs in Ed. Code</vt:lpstr>
      <vt:lpstr>LTELs with IEPs (same for P-LTELs)</vt:lpstr>
      <vt:lpstr>BUL-6266.0 LTEL Policy</vt:lpstr>
      <vt:lpstr>Local District West Data</vt:lpstr>
      <vt:lpstr>Table Talk</vt:lpstr>
      <vt:lpstr>Master Plan</vt:lpstr>
      <vt:lpstr>Master Plan</vt:lpstr>
      <vt:lpstr>PowerPoint Presentation</vt:lpstr>
      <vt:lpstr>Grab your phone… Get up... Get into groups of three... Decide on a group name... Go to kahoot.it</vt:lpstr>
      <vt:lpstr>Reclassification of Eligible Students  BUL-5619.4</vt:lpstr>
      <vt:lpstr>LTEL Designee Roles &amp; Responsibilities</vt:lpstr>
      <vt:lpstr>Tools  for Monitoring  LTEL Data</vt:lpstr>
      <vt:lpstr>EL Dashboard</vt:lpstr>
      <vt:lpstr>Go to  mmed.lausd.net to access the  EL Dashboard.  Principals,  EL Designees and Title III Coaches have access to the EL Dashboard.</vt:lpstr>
      <vt:lpstr>PowerPoint Presentation</vt:lpstr>
      <vt:lpstr>PowerPoint Presentation</vt:lpstr>
      <vt:lpstr>Access Your School’s  EL Profiles</vt:lpstr>
      <vt:lpstr>EL Dashboard</vt:lpstr>
      <vt:lpstr>EL Profiles</vt:lpstr>
      <vt:lpstr>Elementary Profile C Roster</vt:lpstr>
      <vt:lpstr>Secondary Profile C Roster</vt:lpstr>
      <vt:lpstr>MyData (or Get Data)</vt:lpstr>
      <vt:lpstr>mydata.lausd.net or getdata.lausd.net</vt:lpstr>
      <vt:lpstr>PowerPoint Presentation</vt:lpstr>
      <vt:lpstr>My Data</vt:lpstr>
      <vt:lpstr>PowerPoint Presentation</vt:lpstr>
      <vt:lpstr>LTELs</vt:lpstr>
      <vt:lpstr>English Learner Early Warning Advanced Analysis</vt:lpstr>
      <vt:lpstr>My Integrated Student Information System (MiSiS)</vt:lpstr>
      <vt:lpstr>MiSiS: EL Rosters</vt:lpstr>
      <vt:lpstr>MiSiS: English Learner Rosters</vt:lpstr>
      <vt:lpstr>MiSiS: EL Rosters</vt:lpstr>
      <vt:lpstr>LTEL Monitoring Roster</vt:lpstr>
      <vt:lpstr>LTEL Monitoring Roster-Secondary</vt:lpstr>
      <vt:lpstr>LTEL Monitoring Roster-Elementary</vt:lpstr>
      <vt:lpstr>Guided Practice</vt:lpstr>
      <vt:lpstr>Accessing ELD Progress Profile         in MiSiS</vt:lpstr>
      <vt:lpstr>MiSiS: Accessing EL Progress Profile</vt:lpstr>
      <vt:lpstr>MiSiS: EL Progress Profile</vt:lpstr>
      <vt:lpstr>Accessing EL Progress Profile</vt:lpstr>
      <vt:lpstr>EL Progress Profile</vt:lpstr>
      <vt:lpstr>Accessing LTEL Student Goal Sheet in MiSiS</vt:lpstr>
      <vt:lpstr>MiSiS: LTEL Student Goal Sheet</vt:lpstr>
      <vt:lpstr>LTEL Student Goal Sheet  Elementary (6th Grade) and Secondary (6th-12th Grade)</vt:lpstr>
      <vt:lpstr>LTEL and P-LTEL  Student-Parent Conference</vt:lpstr>
      <vt:lpstr>Preparing for the parent/student conference</vt:lpstr>
      <vt:lpstr>Conference Practice</vt:lpstr>
      <vt:lpstr>PowerPoint Presentation</vt:lpstr>
      <vt:lpstr>PowerPoint Presentation</vt:lpstr>
      <vt:lpstr>LTEL and P-LTEL  Student-Parent Meetings</vt:lpstr>
      <vt:lpstr>Table Talk</vt:lpstr>
      <vt:lpstr>BUL-6266.0 LTEL Designees’ Roles and Responsibilities</vt:lpstr>
      <vt:lpstr>Roles and Responsibilities</vt:lpstr>
      <vt:lpstr>Documentation: LTEL Designee Form</vt:lpstr>
      <vt:lpstr>Documentation:      LTEL Student Goal Sheet      Elementary and Secondary from MiSiS</vt:lpstr>
      <vt:lpstr>Documentation:       LD West P-LTEL Student Goal Sheet Elementary </vt:lpstr>
      <vt:lpstr>Documentation: Meeting Log</vt:lpstr>
      <vt:lpstr>Instructional Online Accountability System</vt:lpstr>
      <vt:lpstr>2016-17 Goals</vt:lpstr>
      <vt:lpstr>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LTEL Designee Training</dc:title>
  <dc:creator>Veronica Arevalo</dc:creator>
  <cp:lastModifiedBy>Alana Monty Amaya Tessa</cp:lastModifiedBy>
  <cp:revision>494</cp:revision>
  <cp:lastPrinted>2017-01-12T00:12:49Z</cp:lastPrinted>
  <dcterms:created xsi:type="dcterms:W3CDTF">2014-10-06T21:50:19Z</dcterms:created>
  <dcterms:modified xsi:type="dcterms:W3CDTF">2017-01-12T19:20:20Z</dcterms:modified>
</cp:coreProperties>
</file>